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02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20"/>
  </p:notesMasterIdLst>
  <p:handoutMasterIdLst>
    <p:handoutMasterId r:id="rId121"/>
  </p:handout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1" r:id="rId43"/>
    <p:sldId id="302" r:id="rId44"/>
    <p:sldId id="303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4" r:id="rId54"/>
    <p:sldId id="315" r:id="rId55"/>
    <p:sldId id="318" r:id="rId56"/>
    <p:sldId id="319" r:id="rId57"/>
    <p:sldId id="320" r:id="rId58"/>
    <p:sldId id="321" r:id="rId59"/>
    <p:sldId id="322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4" r:id="rId80"/>
    <p:sldId id="345" r:id="rId81"/>
    <p:sldId id="346" r:id="rId82"/>
    <p:sldId id="347" r:id="rId83"/>
    <p:sldId id="348" r:id="rId84"/>
    <p:sldId id="349" r:id="rId85"/>
    <p:sldId id="350" r:id="rId86"/>
    <p:sldId id="351" r:id="rId87"/>
    <p:sldId id="352" r:id="rId88"/>
    <p:sldId id="353" r:id="rId89"/>
    <p:sldId id="354" r:id="rId90"/>
    <p:sldId id="355" r:id="rId91"/>
    <p:sldId id="356" r:id="rId92"/>
    <p:sldId id="359" r:id="rId93"/>
    <p:sldId id="360" r:id="rId94"/>
    <p:sldId id="361" r:id="rId95"/>
    <p:sldId id="362" r:id="rId96"/>
    <p:sldId id="363" r:id="rId97"/>
    <p:sldId id="364" r:id="rId98"/>
    <p:sldId id="365" r:id="rId99"/>
    <p:sldId id="366" r:id="rId100"/>
    <p:sldId id="367" r:id="rId101"/>
    <p:sldId id="368" r:id="rId102"/>
    <p:sldId id="369" r:id="rId103"/>
    <p:sldId id="370" r:id="rId104"/>
    <p:sldId id="371" r:id="rId105"/>
    <p:sldId id="372" r:id="rId106"/>
    <p:sldId id="373" r:id="rId107"/>
    <p:sldId id="374" r:id="rId108"/>
    <p:sldId id="375" r:id="rId109"/>
    <p:sldId id="376" r:id="rId110"/>
    <p:sldId id="377" r:id="rId111"/>
    <p:sldId id="378" r:id="rId112"/>
    <p:sldId id="379" r:id="rId113"/>
    <p:sldId id="380" r:id="rId114"/>
    <p:sldId id="382" r:id="rId115"/>
    <p:sldId id="383" r:id="rId116"/>
    <p:sldId id="386" r:id="rId117"/>
    <p:sldId id="387" r:id="rId118"/>
    <p:sldId id="389" r:id="rId119"/>
  </p:sldIdLst>
  <p:sldSz cx="9144000" cy="6858000" type="screen4x3"/>
  <p:notesSz cx="6858000" cy="9144000"/>
  <p:embeddedFontLst>
    <p:embeddedFont>
      <p:font typeface="Proxima Nova" panose="020B0604020202020204" charset="0"/>
      <p:regular r:id="rId122"/>
      <p:bold r:id="rId123"/>
      <p:italic r:id="rId124"/>
      <p:boldItalic r:id="rId125"/>
    </p:embeddedFont>
    <p:embeddedFont>
      <p:font typeface="Consolas" panose="020B0609020204030204" pitchFamily="49" charset="0"/>
      <p:regular r:id="rId126"/>
      <p:bold r:id="rId127"/>
      <p:italic r:id="rId128"/>
      <p:boldItalic r:id="rId129"/>
    </p:embeddedFont>
    <p:embeddedFont>
      <p:font typeface="Work Sans" panose="020B0604020202020204" charset="0"/>
      <p:regular r:id="rId130"/>
      <p:bold r:id="rId131"/>
    </p:embeddedFont>
    <p:embeddedFont>
      <p:font typeface="Verdana" panose="020B0604030504040204" pitchFamily="34" charset="0"/>
      <p:regular r:id="rId132"/>
      <p:bold r:id="rId133"/>
      <p:italic r:id="rId134"/>
      <p:boldItalic r:id="rId135"/>
    </p:embeddedFont>
    <p:embeddedFont>
      <p:font typeface="Roboto" panose="020B0604020202020204" charset="0"/>
      <p:regular r:id="rId136"/>
      <p:bold r:id="rId137"/>
      <p:italic r:id="rId138"/>
      <p:boldItalic r:id="rId139"/>
    </p:embeddedFont>
    <p:embeddedFont>
      <p:font typeface="Calibri" panose="020F0502020204030204" pitchFamily="34" charset="0"/>
      <p:regular r:id="rId140"/>
      <p:bold r:id="rId141"/>
      <p:italic r:id="rId142"/>
      <p:boldItalic r:id="rId1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vier Dottori" initials="" lastIdx="3" clrIdx="0"/>
  <p:cmAuthor id="2" name="Francisco Serrano" initials="" lastIdx="3" clrIdx="1"/>
  <p:cmAuthor id="3" name="Mauricio Islas" initials="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20" y="7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2.fntdata"/><Relationship Id="rId138" Type="http://schemas.openxmlformats.org/officeDocument/2006/relationships/font" Target="fonts/font17.fntdata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2.fntdata"/><Relationship Id="rId128" Type="http://schemas.openxmlformats.org/officeDocument/2006/relationships/font" Target="fonts/font7.fntdata"/><Relationship Id="rId144" Type="http://schemas.openxmlformats.org/officeDocument/2006/relationships/commentAuthors" Target="commentAuthors.xml"/><Relationship Id="rId149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3.fntdata"/><Relationship Id="rId139" Type="http://schemas.openxmlformats.org/officeDocument/2006/relationships/font" Target="fonts/font18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font" Target="fonts/font3.fntdata"/><Relationship Id="rId129" Type="http://schemas.openxmlformats.org/officeDocument/2006/relationships/font" Target="fonts/font8.fntdata"/><Relationship Id="rId13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font" Target="fonts/font11.fntdata"/><Relationship Id="rId140" Type="http://schemas.openxmlformats.org/officeDocument/2006/relationships/font" Target="fonts/font19.fntdata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.fntdata"/><Relationship Id="rId130" Type="http://schemas.openxmlformats.org/officeDocument/2006/relationships/font" Target="fonts/font9.fntdata"/><Relationship Id="rId135" Type="http://schemas.openxmlformats.org/officeDocument/2006/relationships/font" Target="fonts/font14.fntdata"/><Relationship Id="rId143" Type="http://schemas.openxmlformats.org/officeDocument/2006/relationships/font" Target="fonts/font22.fntdata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notesMaster" Target="notesMasters/notesMaster1.xml"/><Relationship Id="rId125" Type="http://schemas.openxmlformats.org/officeDocument/2006/relationships/font" Target="fonts/font4.fntdata"/><Relationship Id="rId141" Type="http://schemas.openxmlformats.org/officeDocument/2006/relationships/font" Target="fonts/font20.fntdata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10.fntdata"/><Relationship Id="rId136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5.fntdata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handoutMaster" Target="handoutMasters/handoutMaster1.xml"/><Relationship Id="rId142" Type="http://schemas.openxmlformats.org/officeDocument/2006/relationships/font" Target="fonts/font21.fntdata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26T20:03:04.001" idx="1">
    <p:pos x="6000" y="0"/>
    <p:text>aca idealmente breve teoria de que va en el cliente y en el servidor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8-31T16:02:23.591" idx="1">
    <p:pos x="6000" y="0"/>
    <p:text>esto es la forma correcta de hacerlo</p:text>
  </p:cm>
  <p:cm authorId="2" dt="2019-08-31T17:48:07.891" idx="1">
    <p:pos x="396" y="964"/>
    <p:text>en la demo en vivo se podría mostrar que se puede escribir "nest g controller producto"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8-31T17:50:25.922" idx="2">
    <p:pos x="585" y="2523"/>
    <p:text>lo que está en el constructor conviene por ahora decir que "mágicamente se crea (DI) cuando hacemos el run"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8-31T17:51:25.216" idx="3">
    <p:pos x="396" y="964"/>
    <p:text>aclarar que es un concepto que también se usa para testear, así no se confunden el día de mañana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9-02T20:12:50.079" idx="1">
    <p:pos x="396" y="964"/>
    <p:text>esta clase es CalcularController del ejemplo de arriba?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9-02T20:13:26.211" idx="2">
    <p:pos x="396" y="964"/>
    <p:text>me parece que no esta bien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9-02T01:09:24.651" idx="2">
    <p:pos x="6000" y="0"/>
    <p:text>hacer que prueben de hacer un print de productoService así ven que efectivamente está instanciada</p:text>
  </p:cm>
  <p:cm authorId="1" dt="2019-09-02T01:34:57.098" idx="1">
    <p:pos x="6000" y="0"/>
    <p:text>hasta aca ok</p:text>
  </p:cm>
  <p:cm authorId="1" dt="2019-09-02T01:34:57.098" idx="2">
    <p:pos x="6000" y="0"/>
    <p:text>me gusta, tips para el q de la clase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9-02T01:35:33.640" idx="3">
    <p:pos x="599" y="2146"/>
    <p:text>consulta de vago: hasta este momento vieron parámetros?</p:text>
  </p:cm>
  <p:cm authorId="1" dt="2019-09-02T01:35:33.640" idx="3">
    <p:pos x="599" y="2146"/>
    <p:text>no, pero puede ser buen momenot para introducirlos! :D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A8A84F9-31F6-4EC6-A9A7-47D4A65C5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AR"/>
              <a:t>Modulo 4 - Clases 4.2.2 y 4.3.1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F8A9705-8198-48AD-8B5D-E39DCE6B70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ED6F814-D584-473B-90AF-4C6A7B193E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s-AR"/>
              <a:t>Router y API, MVC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ED74FE-CF60-43DA-BACC-F5B0695A27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573D41-7256-4531-8F0C-048D1A5CE37B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6418579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f33072a98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5f33072a98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33072a98_0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33072a98_0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1aff138a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1aff138a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29450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1a4c994d7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1a4c994d7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29243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1a4c994d7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1a4c994d7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881982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1a4c994d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1a4c994d7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177107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1a4c994d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1a4c994d7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6773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ec0e80154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ec0e80154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43424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1a4c994d7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1a4c994d7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86359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ec0e80154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ec0e80154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131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ec0e8015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ec0e8015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8636368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ec0e80154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ec0e80154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232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5f33072a98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5f33072a98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5ec0e80154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5ec0e80154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58611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ec0e80154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ec0e80154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85850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1a4c994d7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1a4c994d7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01136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41a4c994d7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41a4c994d7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2914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1a4c994d7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1a4c994d7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22388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41a4c994d7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41a4c994d7_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42686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41a4c994d7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41a4c994d7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753271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ec0e80154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5ec0e80154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75691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41a4c994d7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41a4c994d7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8654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f33072a98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f33072a98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5f33072a98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5f33072a98_0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f33072a98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f33072a98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5f33072a98_0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5f33072a98_0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f3c4abc26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f3c4abc26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f33072a98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f33072a98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f33072a9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f33072a9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5f33072a9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5f33072a9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5f33072a98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5f33072a98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192a9a0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8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192a9a0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196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de1a4f6d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8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de1a4f6d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5507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ddc2e4ef0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8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ddc2e4ef0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375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ddc2e4e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8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1ddc2e4e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1708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f5fcc8b34f1e36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8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f5fcc8b34f1e36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4037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e83e1a1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8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de83e1a1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1570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f3210970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8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f3210970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052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3cd69c1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8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3cd69c1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8067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9d7c3b904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7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9d7c3b904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6128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3dc08ca5d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7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3dc08ca5d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031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f33072a98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f33072a98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3dc08ca5d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7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3dc08ca5d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734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fd87c3ca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7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fd87c3ca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50144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fd87c3c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7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fd87c3c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85598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fd87c3ca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7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fd87c3ca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86267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3dc08ca5d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7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3dc08ca5d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35081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3dc08ca5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7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3dc08ca5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9676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e1a4f6df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8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de1a4f6df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91397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02065470_1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b02065470_1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534027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9d7c3b90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39d7c3b90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990689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223bd03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8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223bd03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478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8450a4768ff772c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8450a4768ff772c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019f9f33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019f9f33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6651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052862231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052862231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22374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052862231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052862231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2355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052862231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052862231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20205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052862231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052862231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5350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052862231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052862231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3083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052862231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052862231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20345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052862231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052862231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5431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052862231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052862231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87623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052862231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052862231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101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8450a4768ff772c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8450a4768ff772c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6052862231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6052862231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73328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052862231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052862231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2995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052862231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052862231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7798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052862231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052862231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21572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052862231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052862231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50686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6052862231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6052862231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5952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6052862231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6052862231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576897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6052862231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6052862231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89029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052862231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052862231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7245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052862231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052862231_0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938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8450a4768ff772c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8450a4768ff772c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5019f9f33c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5019f9f33c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27004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052862231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052862231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31238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052862231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052862231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26450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0528622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13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0528622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1243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6052862231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6052862231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869623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019f9f33c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019f9f33c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680556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6052862231_0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6052862231_0_4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79493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052862231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6052862231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986973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019f9f33c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019f9f33c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6021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052862231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052862231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2413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8450a4768ff772c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8450a4768ff772c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019f9f33c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019f9f33c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254875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33ab53845fe7876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33ab53845fe7876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1684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33ab53845fe787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33ab53845fe787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8028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6053896fd1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6053896fd1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56670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053896f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053896fd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0825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053896fd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053896fd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527407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6f61fb3a1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6f61fb3a1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 resource is an object with a type, associated data, relationships to other resources, and a set of methods that operate on it.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2681537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4de3049fb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4de3049fb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0560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e1940d6be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1e1940d6be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66992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053896fd1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053896fd1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un problema simple puede ser demasiado.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Tiene que ser un lenguaje Orientado a Objetos.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99418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f33072a98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f33072a98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053896fd1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053896fd1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42368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4073edbe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4073edbe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0965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41a40122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41a40122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996380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4073edbe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4073edbe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199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1a40122c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1a40122c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62347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1a40122c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1a40122c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79608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4073edbe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4073edbe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847590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053896fd1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6053896fd1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927447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4073edbe7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4073edbe7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533388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0551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f39c6421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f39c6421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659bccec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659bccec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93365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b659bccec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b659bccec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22846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b659bccec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b659bccec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391224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659bccec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659bccec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375396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1a4c994d7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1a4c994d7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507879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41a4c994d7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41a4c994d7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096223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1a4c994d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41a4c994d7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040385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1a4c994d7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1a4c994d7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87053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41a4c994d7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41a4c994d7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01345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41a4c994d7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41a4c994d7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672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6" name="Google Shape;26;p3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0195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019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CFP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>
            <a:spLocks noGrp="1"/>
          </p:cNvSpPr>
          <p:nvPr>
            <p:ph type="title"/>
          </p:nvPr>
        </p:nvSpPr>
        <p:spPr>
          <a:xfrm>
            <a:off x="782241" y="124200"/>
            <a:ext cx="7886700" cy="10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body" idx="1"/>
          </p:nvPr>
        </p:nvSpPr>
        <p:spPr>
          <a:xfrm>
            <a:off x="629850" y="1077576"/>
            <a:ext cx="3868200" cy="25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body" idx="2"/>
          </p:nvPr>
        </p:nvSpPr>
        <p:spPr>
          <a:xfrm>
            <a:off x="629850" y="3647181"/>
            <a:ext cx="3868200" cy="29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3"/>
          </p:nvPr>
        </p:nvSpPr>
        <p:spPr>
          <a:xfrm>
            <a:off x="4629150" y="1077576"/>
            <a:ext cx="3887400" cy="25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body" idx="4"/>
          </p:nvPr>
        </p:nvSpPr>
        <p:spPr>
          <a:xfrm>
            <a:off x="4629154" y="3647181"/>
            <a:ext cx="3887400" cy="29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14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35" name="Google Shape;135;p14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CFP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>
            <a:spLocks noGrp="1"/>
          </p:cNvSpPr>
          <p:nvPr>
            <p:ph type="title"/>
          </p:nvPr>
        </p:nvSpPr>
        <p:spPr>
          <a:xfrm>
            <a:off x="628650" y="900000"/>
            <a:ext cx="78867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5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5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40" name="Google Shape;140;p15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CFP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629841" y="987426"/>
            <a:ext cx="2949300" cy="10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body" idx="1"/>
          </p:nvPr>
        </p:nvSpPr>
        <p:spPr>
          <a:xfrm>
            <a:off x="3887391" y="987426"/>
            <a:ext cx="4629300" cy="54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7" name="Google Shape;147;p1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3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50" name="Google Shape;150;p17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CFP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629841" y="1032932"/>
            <a:ext cx="2949300" cy="10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300" cy="40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4" name="Google Shape;154;p18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56" name="Google Shape;156;p18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CFP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9"/>
          <p:cNvSpPr txBox="1">
            <a:spLocks noGrp="1"/>
          </p:cNvSpPr>
          <p:nvPr>
            <p:ph type="title"/>
          </p:nvPr>
        </p:nvSpPr>
        <p:spPr>
          <a:xfrm>
            <a:off x="628650" y="200400"/>
            <a:ext cx="78867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19"/>
          <p:cNvSpPr txBox="1">
            <a:spLocks noGrp="1"/>
          </p:cNvSpPr>
          <p:nvPr>
            <p:ph type="body" idx="1"/>
          </p:nvPr>
        </p:nvSpPr>
        <p:spPr>
          <a:xfrm rot="5400000">
            <a:off x="2396400" y="392250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CFP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>
            <a:spLocks noGrp="1"/>
          </p:cNvSpPr>
          <p:nvPr>
            <p:ph type="title"/>
          </p:nvPr>
        </p:nvSpPr>
        <p:spPr>
          <a:xfrm rot="5400000">
            <a:off x="4646700" y="2707050"/>
            <a:ext cx="57657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body" idx="1"/>
          </p:nvPr>
        </p:nvSpPr>
        <p:spPr>
          <a:xfrm rot="5400000">
            <a:off x="646125" y="792450"/>
            <a:ext cx="57657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0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68" name="Google Shape;168;p20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CFP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"/>
          <p:cNvSpPr/>
          <p:nvPr/>
        </p:nvSpPr>
        <p:spPr>
          <a:xfrm>
            <a:off x="0" y="666875"/>
            <a:ext cx="110700" cy="619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110625" y="-1"/>
            <a:ext cx="90333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None/>
              <a:defRPr sz="2800" b="1" i="0" u="none" strike="noStrike" cap="non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sz="28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body" idx="1"/>
          </p:nvPr>
        </p:nvSpPr>
        <p:spPr>
          <a:xfrm>
            <a:off x="311700" y="721449"/>
            <a:ext cx="8520600" cy="56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sz="22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■"/>
              <a:defRPr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●"/>
              <a:defRPr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Char char="○"/>
              <a:defRPr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SzPts val="1400"/>
              <a:buFont typeface="Proxima Nova"/>
              <a:buChar char="■"/>
              <a:defRPr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74" name="Google Shape;174;p21"/>
          <p:cNvSpPr/>
          <p:nvPr/>
        </p:nvSpPr>
        <p:spPr>
          <a:xfrm>
            <a:off x="0" y="646977"/>
            <a:ext cx="8692200" cy="45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_POINT">
    <p:bg>
      <p:bgPr>
        <a:solidFill>
          <a:schemeClr val="accen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/>
          <p:nvPr/>
        </p:nvSpPr>
        <p:spPr>
          <a:xfrm>
            <a:off x="101275" y="116640"/>
            <a:ext cx="8948400" cy="6625200"/>
          </a:xfrm>
          <a:prstGeom prst="rect">
            <a:avLst/>
          </a:prstGeom>
          <a:solidFill>
            <a:srgbClr val="E1E1E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3"/>
          <p:cNvSpPr txBox="1">
            <a:spLocks noGrp="1"/>
          </p:cNvSpPr>
          <p:nvPr>
            <p:ph type="title"/>
          </p:nvPr>
        </p:nvSpPr>
        <p:spPr>
          <a:xfrm>
            <a:off x="483600" y="215250"/>
            <a:ext cx="8176800" cy="16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i="0" u="none" strike="noStrike" cap="none">
                <a:solidFill>
                  <a:schemeClr val="accent1"/>
                </a:solidFill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0" i="0" u="none" strike="noStrike" cap="none">
                <a:solidFill>
                  <a:schemeClr val="accent1"/>
                </a:solidFill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0" i="0" u="none" strike="noStrike" cap="none">
                <a:solidFill>
                  <a:schemeClr val="accent1"/>
                </a:solidFill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0" i="0" u="none" strike="noStrike" cap="none">
                <a:solidFill>
                  <a:schemeClr val="accent1"/>
                </a:solidFill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0" i="0" u="none" strike="noStrike" cap="none">
                <a:solidFill>
                  <a:schemeClr val="accent1"/>
                </a:solidFill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0" i="0" u="none" strike="noStrike" cap="none">
                <a:solidFill>
                  <a:schemeClr val="accent1"/>
                </a:solidFill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0" i="0" u="none" strike="noStrike" cap="none">
                <a:solidFill>
                  <a:schemeClr val="accent1"/>
                </a:solidFill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0" i="0" u="none" strike="noStrike" cap="none">
                <a:solidFill>
                  <a:schemeClr val="accent1"/>
                </a:solidFill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None/>
              <a:defRPr sz="3200" b="0" i="0" u="none" strike="noStrike" cap="none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bg>
      <p:bgPr>
        <a:solidFill>
          <a:schemeClr val="dk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510450" y="2743200"/>
            <a:ext cx="8123100" cy="10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roxima Nova"/>
              <a:buNone/>
              <a:defRPr sz="3600" b="0" i="0" u="none" strike="noStrike" cap="none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0" y="4005064"/>
            <a:ext cx="110700" cy="2852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24"/>
          <p:cNvCxnSpPr/>
          <p:nvPr/>
        </p:nvCxnSpPr>
        <p:spPr>
          <a:xfrm>
            <a:off x="0" y="3997533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Conceptos">
  <p:cSld name="Título - Concepto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grpSp>
        <p:nvGrpSpPr>
          <p:cNvPr id="34" name="Google Shape;34;p4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35" name="Google Shape;35;p4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" name="Google Shape;36;p4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37" name="Google Shape;37;p4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1DC1DC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1DC1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39" name="Google Shape;39;p4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0" name="Google Shape;40;p4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CFP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41" name="Google Shape;41;p4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Conceptos">
  <p:cSld name="Filmina - Concepto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5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48" name="Google Shape;48;p5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5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1DC1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</p:grpSp>
      <p:sp>
        <p:nvSpPr>
          <p:cNvPr id="50" name="Google Shape;50;p5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CFP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Resolución">
  <p:cSld name="Título - Resolución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/>
          <p:nvPr/>
        </p:nvSpPr>
        <p:spPr>
          <a:xfrm rot="10800000" flipH="1">
            <a:off x="1525" y="575"/>
            <a:ext cx="2220900" cy="2301300"/>
          </a:xfrm>
          <a:prstGeom prst="snip1Rect">
            <a:avLst>
              <a:gd name="adj" fmla="val 50000"/>
            </a:avLst>
          </a:prstGeom>
          <a:solidFill>
            <a:srgbClr val="EF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grpSp>
        <p:nvGrpSpPr>
          <p:cNvPr id="74" name="Google Shape;74;p8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75" name="Google Shape;75;p8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6" name="Google Shape;76;p8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77" name="Google Shape;77;p8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EF344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" name="Google Shape;78;p8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EF3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9" name="Google Shape;79;p8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8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CFP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81" name="Google Shape;81;p8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Resolución">
  <p:cSld name="Filmina - Resolució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9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9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85" name="Google Shape;85;p9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9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EF34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</p:grpSp>
      <p:sp>
        <p:nvSpPr>
          <p:cNvPr id="87" name="Google Shape;87;p9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CFP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88" name="Google Shape;88;p9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89" name="Google Shape;89;p9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EF34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90" name="Google Shape;90;p9"/>
          <p:cNvSpPr txBox="1">
            <a:spLocks noGrp="1"/>
          </p:cNvSpPr>
          <p:nvPr>
            <p:ph type="sldNum" idx="12"/>
          </p:nvPr>
        </p:nvSpPr>
        <p:spPr>
          <a:xfrm>
            <a:off x="8515375" y="6575425"/>
            <a:ext cx="628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- Repaso">
  <p:cSld name="Título - Repaso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0"/>
          <p:cNvSpPr txBox="1"/>
          <p:nvPr/>
        </p:nvSpPr>
        <p:spPr>
          <a:xfrm>
            <a:off x="4650375" y="1114700"/>
            <a:ext cx="43194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>
                <a:solidFill>
                  <a:srgbClr val="FFFFFF"/>
                </a:solidFill>
              </a:rPr>
              <a:t>CFP</a:t>
            </a:r>
            <a:endParaRPr sz="48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</a:rPr>
              <a:t>Programador </a:t>
            </a:r>
            <a:endParaRPr sz="3600" b="1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FFFFFF"/>
                </a:solidFill>
              </a:rPr>
              <a:t>full-stack</a:t>
            </a:r>
            <a:endParaRPr sz="3600" b="1">
              <a:solidFill>
                <a:srgbClr val="FFFFFF"/>
              </a:solidFill>
            </a:endParaRPr>
          </a:p>
        </p:txBody>
      </p:sp>
      <p:sp>
        <p:nvSpPr>
          <p:cNvPr id="94" name="Google Shape;94;p10"/>
          <p:cNvSpPr/>
          <p:nvPr/>
        </p:nvSpPr>
        <p:spPr>
          <a:xfrm>
            <a:off x="-2825" y="0"/>
            <a:ext cx="9147000" cy="73650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" name="Google Shape;95;p10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96" name="Google Shape;96;p10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5A3A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0"/>
            <p:cNvSpPr/>
            <p:nvPr/>
          </p:nvSpPr>
          <p:spPr>
            <a:xfrm rot="10800000" flipH="1">
              <a:off x="1525" y="575"/>
              <a:ext cx="2220900" cy="2301300"/>
            </a:xfrm>
            <a:prstGeom prst="snip1Rect">
              <a:avLst>
                <a:gd name="adj" fmla="val 50000"/>
              </a:avLst>
            </a:prstGeom>
            <a:solidFill>
              <a:srgbClr val="5A3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  <p:grpSp>
          <p:nvGrpSpPr>
            <p:cNvPr id="98" name="Google Shape;98;p10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99" name="Google Shape;99;p10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5A3A9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" name="Google Shape;100;p10"/>
              <p:cNvSpPr/>
              <p:nvPr/>
            </p:nvSpPr>
            <p:spPr>
              <a:xfrm rot="10800000" flipH="1">
                <a:off x="0" y="492"/>
                <a:ext cx="2348100" cy="381600"/>
              </a:xfrm>
              <a:prstGeom prst="snip1Rect">
                <a:avLst>
                  <a:gd name="adj" fmla="val 50000"/>
                </a:avLst>
              </a:prstGeom>
              <a:solidFill>
                <a:srgbClr val="5A3A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01" name="Google Shape;101;p10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3200" b="1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02" name="Google Shape;102;p10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CFP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Programador </a:t>
            </a:r>
            <a:endParaRPr sz="6000" b="1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chemeClr val="accent5"/>
                </a:solidFill>
              </a:rPr>
              <a:t>full-stack</a:t>
            </a:r>
            <a:endParaRPr sz="6000" b="1">
              <a:solidFill>
                <a:schemeClr val="accent5"/>
              </a:solidFill>
            </a:endParaRPr>
          </a:p>
        </p:txBody>
      </p:sp>
      <p:sp>
        <p:nvSpPr>
          <p:cNvPr id="103" name="Google Shape;103;p10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lmina - Repaso">
  <p:cSld name="Filmina - Repaso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06" name="Google Shape;106;p11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5A3A9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107" name="Google Shape;107;p11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9" name="Google Shape;109;p11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110" name="Google Shape;110;p11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5A3A9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5A3A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</p:grpSp>
      <p:sp>
        <p:nvSpPr>
          <p:cNvPr id="112" name="Google Shape;112;p11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CFP</a:t>
            </a:r>
            <a:endParaRPr sz="2400" b="1">
              <a:solidFill>
                <a:srgbClr val="FFFFFF"/>
              </a:solidFill>
            </a:endParaRPr>
          </a:p>
        </p:txBody>
      </p:sp>
      <p:sp>
        <p:nvSpPr>
          <p:cNvPr id="113" name="Google Shape;113;p11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 txBox="1">
            <a:spLocks noGrp="1"/>
          </p:cNvSpPr>
          <p:nvPr>
            <p:ph type="title"/>
          </p:nvPr>
        </p:nvSpPr>
        <p:spPr>
          <a:xfrm>
            <a:off x="623888" y="11763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body" idx="1"/>
          </p:nvPr>
        </p:nvSpPr>
        <p:spPr>
          <a:xfrm>
            <a:off x="623888" y="4589464"/>
            <a:ext cx="7886700" cy="15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19" name="Google Shape;119;p12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CFP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"/>
          <p:cNvSpPr txBox="1">
            <a:spLocks noGrp="1"/>
          </p:cNvSpPr>
          <p:nvPr>
            <p:ph type="title"/>
          </p:nvPr>
        </p:nvSpPr>
        <p:spPr>
          <a:xfrm>
            <a:off x="628650" y="290400"/>
            <a:ext cx="7886700" cy="11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body" idx="1"/>
          </p:nvPr>
        </p:nvSpPr>
        <p:spPr>
          <a:xfrm>
            <a:off x="628650" y="1469139"/>
            <a:ext cx="3886200" cy="50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body" idx="2"/>
          </p:nvPr>
        </p:nvSpPr>
        <p:spPr>
          <a:xfrm>
            <a:off x="4629150" y="1469139"/>
            <a:ext cx="3886200" cy="50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ftr" idx="11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26" name="Google Shape;126;p13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</a:rPr>
              <a:t>CFP</a:t>
            </a:r>
            <a:endParaRPr sz="24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FFFF"/>
              </a:solidFill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628638" y="179400"/>
            <a:ext cx="7886700" cy="1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628650" y="1362727"/>
            <a:ext cx="7886700" cy="51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" name="Google Shape;9;p1" descr="logos 111MIL-01.JPG"/>
          <p:cNvPicPr preferRelativeResize="0"/>
          <p:nvPr/>
        </p:nvPicPr>
        <p:blipFill rotWithShape="1">
          <a:blip r:embed="rId21">
            <a:alphaModFix/>
          </a:blip>
          <a:srcRect l="86163"/>
          <a:stretch/>
        </p:blipFill>
        <p:spPr>
          <a:xfrm>
            <a:off x="0" y="6754225"/>
            <a:ext cx="9143974" cy="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1" name="Google Shape;11;p1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12" name="Google Shape;12;p1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0195D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endParaRPr sz="1200" b="1">
                <a:solidFill>
                  <a:srgbClr val="FFFFFF"/>
                </a:solidFill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 rot="10800000" flipH="1">
              <a:off x="0" y="350"/>
              <a:ext cx="1098000" cy="480300"/>
            </a:xfrm>
            <a:prstGeom prst="snip1Rect">
              <a:avLst>
                <a:gd name="adj" fmla="val 50000"/>
              </a:avLst>
            </a:prstGeom>
            <a:solidFill>
              <a:srgbClr val="0195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200" b="1">
                <a:solidFill>
                  <a:srgbClr val="FFFFFF"/>
                </a:solidFill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Relationship Id="rId5" Type="http://schemas.openxmlformats.org/officeDocument/2006/relationships/comments" Target="../comments/comment8.xml"/><Relationship Id="rId4" Type="http://schemas.openxmlformats.org/officeDocument/2006/relationships/image" Target="../media/image39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dottori/nest-cfp-demo/commit/a28060fed1d29b901a04271f7fc2abc4baa97a70" TargetMode="External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estjs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jdottori/nest-cfp-demo/blob/master/cfp-documentation/1-staticfiles.md" TargetMode="External"/><Relationship Id="rId4" Type="http://schemas.openxmlformats.org/officeDocument/2006/relationships/hyperlink" Target="https://docs.nestjs.com/recipes/serve-static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stackoverflow.com/questions/4201441/is-there-any-practical-reason-to-use-quoted-strings-for-json-key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webUnicen/pen/KmyoXP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webUnicen/pen/KmyGxG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es.wikipedia.org/wiki/Representational_State_Transfer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hrome.google.com/webstore/detail/json-formatter/bcjindcccaagfpapjjmafapmmgkkhgoa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nestjs.com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s/docs/Web/API/Response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ozilla.org/es/docs/Web/API/Fetch_API/Utilizando_Fetch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script.info/async-await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s/docs/Web/API/Fetch_API/Utilizando_Fetch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starwars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productos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3000/productos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un servidor web?</a:t>
            </a:r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body" idx="4294967295"/>
          </p:nvPr>
        </p:nvSpPr>
        <p:spPr>
          <a:xfrm>
            <a:off x="311700" y="1879125"/>
            <a:ext cx="8520600" cy="453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Un servidor web o servidor HTTP es un programa informático que procesa una aplicación del lado del servidor realizando: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conexiones bidireccionales y/o unidireccionales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conexiones síncronas o asíncronas con el cliente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generando o cediendo una respuesta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Iniciar el proyecto</a:t>
            </a:r>
            <a:endParaRPr/>
          </a:p>
        </p:txBody>
      </p:sp>
      <p:sp>
        <p:nvSpPr>
          <p:cNvPr id="262" name="Google Shape;262;p36"/>
          <p:cNvSpPr txBox="1">
            <a:spLocks noGrp="1"/>
          </p:cNvSpPr>
          <p:nvPr>
            <p:ph type="body" idx="1"/>
          </p:nvPr>
        </p:nvSpPr>
        <p:spPr>
          <a:xfrm>
            <a:off x="192725" y="1530725"/>
            <a:ext cx="87585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Iniciar el servidor:</a:t>
            </a:r>
            <a:endParaRPr/>
          </a:p>
          <a:p>
            <a:pPr marL="0" marR="0" lvl="0" indent="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npm run start:dev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Verlo en el navegador</a:t>
            </a:r>
            <a:endParaRPr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http://localhost:3000</a:t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Parametros en la URL: Solucion - servicio</a:t>
            </a:r>
            <a:endParaRPr sz="3000"/>
          </a:p>
        </p:txBody>
      </p:sp>
      <p:sp>
        <p:nvSpPr>
          <p:cNvPr id="299" name="Google Shape;299;p39"/>
          <p:cNvSpPr txBox="1">
            <a:spLocks noGrp="1"/>
          </p:cNvSpPr>
          <p:nvPr>
            <p:ph type="body" idx="1"/>
          </p:nvPr>
        </p:nvSpPr>
        <p:spPr>
          <a:xfrm>
            <a:off x="628650" y="1301675"/>
            <a:ext cx="8515200" cy="520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import { Injectable } from '@nestjs/common';</a:t>
            </a: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@Injectable()</a:t>
            </a: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export class CalcularService {</a:t>
            </a: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	public getResultado(ope : string, op1 : number, op2 : number) : any  {</a:t>
            </a: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	    	let resultado=null;</a:t>
            </a: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	    	switch (ope) {</a:t>
            </a: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		        	case '+':</a:t>
            </a: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		            	resultado = { "resultado" : `${op1+op2}` };</a:t>
            </a: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				break;</a:t>
            </a: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		        	case '-':</a:t>
            </a: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		            	resultado = { "resultado" : `${op1-op2}` };</a:t>
            </a: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		            	break;</a:t>
            </a: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		        	case '*':</a:t>
            </a: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		            	resultado = { "resultado" : `${op1*op2}` };</a:t>
            </a: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		            	break;</a:t>
            </a: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		        	case '÷':</a:t>
            </a: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		            	resultado = { "resultado" : `${op1/op2}` };</a:t>
            </a: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		            	Break;</a:t>
            </a: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		        	case '^':</a:t>
            </a: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		            	resultado = { "resultado" : `${Math.pow(op1,op2)}` };</a:t>
            </a: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		            	Break;</a:t>
            </a: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	    	}</a:t>
            </a: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	    	return resultado;</a:t>
            </a: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	}</a:t>
            </a:r>
            <a:br>
              <a:rPr lang="en" sz="1400">
                <a:latin typeface="Calibri"/>
                <a:ea typeface="Calibri"/>
                <a:cs typeface="Calibri"/>
                <a:sym typeface="Calibri"/>
              </a:rPr>
            </a:b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1860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0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Las dependencias son servicios o objetos que una clase necesita para lograr sus objetivos. Dependency injection (DI) es un patrón de diseño a nivel de código que permite aumentar la modularidad del código.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Con DI la clase pregunta por sus dependencias al exterior (al framework) en lugar de crearlas ella misma.</a:t>
            </a:r>
            <a:endParaRPr/>
          </a:p>
        </p:txBody>
      </p:sp>
      <p:sp>
        <p:nvSpPr>
          <p:cNvPr id="305" name="Google Shape;305;p40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Inyección de dependencias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9467472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1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Esto permite que en diferentes lugares el framework le pase diferentes subclases. La clase que las no necesita saber que tipo le pasaron específicamente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Esto permite hacer aplicaciones más flexibles, eficientes, robustas, testeables y mantenibles.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Este patrón permite que los objectos creen relaciones entre ellos, pero que el “cableado ("wiring up") de las instancias sea manejado por el framework.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1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Inyección de dependencias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189529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Inyección en NestJS</a:t>
            </a:r>
            <a:endParaRPr/>
          </a:p>
        </p:txBody>
      </p:sp>
      <p:sp>
        <p:nvSpPr>
          <p:cNvPr id="317" name="Google Shape;317;p42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Providers</a:t>
            </a:r>
            <a:r>
              <a:rPr lang="en"/>
              <a:t>: Es el nombre que le da a las cosas inyectables.</a:t>
            </a:r>
            <a:endParaRPr/>
          </a:p>
        </p:txBody>
      </p:sp>
      <p:sp>
        <p:nvSpPr>
          <p:cNvPr id="318" name="Google Shape;318;p42"/>
          <p:cNvSpPr txBox="1"/>
          <p:nvPr/>
        </p:nvSpPr>
        <p:spPr>
          <a:xfrm>
            <a:off x="881075" y="3052250"/>
            <a:ext cx="7886700" cy="20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24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{ Injectable } </a:t>
            </a:r>
            <a:r>
              <a:rPr lang="en" sz="240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24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032F62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'@nestjs/common'</a:t>
            </a:r>
            <a:r>
              <a:rPr lang="en" sz="24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>
              <a:solidFill>
                <a:srgbClr val="24292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n" sz="2400">
                <a:solidFill>
                  <a:srgbClr val="6F42C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Injectable</a:t>
            </a:r>
            <a:r>
              <a:rPr lang="en" sz="24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400">
              <a:solidFill>
                <a:srgbClr val="24292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24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D73A49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24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6F42C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ProductoService</a:t>
            </a:r>
            <a:r>
              <a:rPr lang="en" sz="24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400">
              <a:solidFill>
                <a:srgbClr val="24292E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9" name="Google Shape;319;p42"/>
          <p:cNvSpPr/>
          <p:nvPr/>
        </p:nvSpPr>
        <p:spPr>
          <a:xfrm>
            <a:off x="850750" y="3156425"/>
            <a:ext cx="7569900" cy="989700"/>
          </a:xfrm>
          <a:prstGeom prst="rect">
            <a:avLst/>
          </a:prstGeom>
          <a:solidFill>
            <a:srgbClr val="543390">
              <a:alpha val="212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8261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3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Usar una dependencia inyectada</a:t>
            </a:r>
            <a:endParaRPr/>
          </a:p>
        </p:txBody>
      </p:sp>
      <p:sp>
        <p:nvSpPr>
          <p:cNvPr id="325" name="Google Shape;325;p43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Para usar dependencias inyectadas, declaro que las necesito (“las pido”) en el constructor.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Esto se llama “constructor-based injection”.</a:t>
            </a:r>
            <a:endParaRPr/>
          </a:p>
        </p:txBody>
      </p:sp>
      <p:sp>
        <p:nvSpPr>
          <p:cNvPr id="326" name="Google Shape;326;p43"/>
          <p:cNvSpPr txBox="1"/>
          <p:nvPr/>
        </p:nvSpPr>
        <p:spPr>
          <a:xfrm>
            <a:off x="381925" y="2810700"/>
            <a:ext cx="8854500" cy="3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Controller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'productos'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export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ProductoController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constructor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private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productoService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18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ProductoService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@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getProducto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(): </a:t>
            </a:r>
            <a:r>
              <a:rPr lang="en" sz="18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string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8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productoService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getProducto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7" name="Google Shape;327;p43"/>
          <p:cNvSpPr/>
          <p:nvPr/>
        </p:nvSpPr>
        <p:spPr>
          <a:xfrm>
            <a:off x="2430675" y="5449925"/>
            <a:ext cx="2812500" cy="451500"/>
          </a:xfrm>
          <a:prstGeom prst="rect">
            <a:avLst/>
          </a:prstGeom>
          <a:solidFill>
            <a:srgbClr val="543390">
              <a:alpha val="212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3"/>
          <p:cNvSpPr/>
          <p:nvPr/>
        </p:nvSpPr>
        <p:spPr>
          <a:xfrm>
            <a:off x="2517475" y="3974150"/>
            <a:ext cx="5521200" cy="451500"/>
          </a:xfrm>
          <a:prstGeom prst="rect">
            <a:avLst/>
          </a:prstGeom>
          <a:solidFill>
            <a:srgbClr val="543390">
              <a:alpha val="2123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275664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Programar un back-end</a:t>
            </a:r>
            <a:endParaRPr/>
          </a:p>
        </p:txBody>
      </p:sp>
      <p:sp>
        <p:nvSpPr>
          <p:cNvPr id="334" name="Google Shape;334;p44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261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Desarrollo Full Stack</a:t>
            </a:r>
            <a:endParaRPr/>
          </a:p>
        </p:txBody>
      </p:sp>
      <p:sp>
        <p:nvSpPr>
          <p:cNvPr id="340" name="Google Shape;340;p45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Al programar algo full stack al surgir un error es difícil encontrar dónde viene.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Por eso es importante programar cada parte por separado, front y back end.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Es útil tener herramientas para probar cada una por separado: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Mocks: permiten usar el front end sin el back end real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Postman: permite hacer pedidos al a API sin usar el front end</a:t>
            </a:r>
            <a:endParaRPr/>
          </a:p>
        </p:txBody>
      </p:sp>
      <p:pic>
        <p:nvPicPr>
          <p:cNvPr id="341" name="Google Shape;34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15350" y="5225950"/>
            <a:ext cx="657025" cy="657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7437008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6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Programar una API</a:t>
            </a:r>
            <a:endParaRPr/>
          </a:p>
        </p:txBody>
      </p:sp>
      <p:sp>
        <p:nvSpPr>
          <p:cNvPr id="347" name="Google Shape;347;p46"/>
          <p:cNvSpPr txBox="1">
            <a:spLocks noGrp="1"/>
          </p:cNvSpPr>
          <p:nvPr>
            <p:ph type="body" idx="4294967295"/>
          </p:nvPr>
        </p:nvSpPr>
        <p:spPr>
          <a:xfrm>
            <a:off x="311700" y="1354250"/>
            <a:ext cx="8520600" cy="506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Como vamos a programar la API necesitamos algo para consumirla (llamarla/invocarla)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Si programamos el Javascript y hay un error, no sabemos si el error está en el JS o en el PHP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Vamos a usar una herramienta para invocar al servicio web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8" name="Google Shape;3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975" y="4039750"/>
            <a:ext cx="30480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450" y="4456533"/>
            <a:ext cx="4777050" cy="632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947723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Postman</a:t>
            </a:r>
            <a:endParaRPr/>
          </a:p>
        </p:txBody>
      </p:sp>
      <p:sp>
        <p:nvSpPr>
          <p:cNvPr id="355" name="Google Shape;355;p47"/>
          <p:cNvSpPr txBox="1">
            <a:spLocks noGrp="1"/>
          </p:cNvSpPr>
          <p:nvPr>
            <p:ph type="body" idx="4294967295"/>
          </p:nvPr>
        </p:nvSpPr>
        <p:spPr>
          <a:xfrm>
            <a:off x="311700" y="1423675"/>
            <a:ext cx="8520600" cy="4994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Permite construir y gestionar peticiones a servicios REST (POST, GET, Etc.).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Definir la petición que a realizar.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Le damos enviar y la petición será lanzada contra nuestro servidor. Espera la respuesta (XML/JSON/Texto).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6" name="Google Shape;3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325" y="3086542"/>
            <a:ext cx="5875181" cy="1355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6975" y="0"/>
            <a:ext cx="657025" cy="657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13245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Postman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body" idx="4294967295"/>
          </p:nvPr>
        </p:nvSpPr>
        <p:spPr>
          <a:xfrm>
            <a:off x="311700" y="1649400"/>
            <a:ext cx="8520600" cy="476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Captura las respuestas y muestra el resultado de una forma clara y ordenada.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4" name="Google Shape;3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6000" y="2921925"/>
            <a:ext cx="6226475" cy="365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6975" y="0"/>
            <a:ext cx="657025" cy="657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1084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7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 el Hello World</a:t>
            </a:r>
            <a:endParaRPr/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4496" y="2211534"/>
            <a:ext cx="6955050" cy="361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Postman</a:t>
            </a:r>
            <a:endParaRPr/>
          </a:p>
        </p:txBody>
      </p:sp>
      <p:sp>
        <p:nvSpPr>
          <p:cNvPr id="371" name="Google Shape;371;p49"/>
          <p:cNvSpPr txBox="1">
            <a:spLocks noGrp="1"/>
          </p:cNvSpPr>
          <p:nvPr>
            <p:ph type="body" idx="4294967295"/>
          </p:nvPr>
        </p:nvSpPr>
        <p:spPr>
          <a:xfrm>
            <a:off x="311700" y="1423675"/>
            <a:ext cx="8520600" cy="4994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Puede realizar peticiones de tipo GET o configurar a medida peticiones de tipo POST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Mostrará el resultado igual que en el caso anterior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2" name="Google Shape;3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975" y="3408154"/>
            <a:ext cx="7380305" cy="28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6975" y="0"/>
            <a:ext cx="657025" cy="657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254248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0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Postman</a:t>
            </a:r>
            <a:endParaRPr/>
          </a:p>
        </p:txBody>
      </p:sp>
      <p:sp>
        <p:nvSpPr>
          <p:cNvPr id="379" name="Google Shape;379;p50"/>
          <p:cNvSpPr txBox="1">
            <a:spLocks noGrp="1"/>
          </p:cNvSpPr>
          <p:nvPr>
            <p:ph type="body" idx="4294967295"/>
          </p:nvPr>
        </p:nvSpPr>
        <p:spPr>
          <a:xfrm>
            <a:off x="142375" y="2731900"/>
            <a:ext cx="5972400" cy="6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Hay disponible una barra de historial.</a:t>
            </a:r>
            <a:endParaRPr/>
          </a:p>
        </p:txBody>
      </p:sp>
      <p:pic>
        <p:nvPicPr>
          <p:cNvPr id="380" name="Google Shape;3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88" y="1188075"/>
            <a:ext cx="5881332" cy="10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125" y="3859348"/>
            <a:ext cx="4012068" cy="2178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3725" y="1276099"/>
            <a:ext cx="2269293" cy="192564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0"/>
          <p:cNvSpPr txBox="1">
            <a:spLocks noGrp="1"/>
          </p:cNvSpPr>
          <p:nvPr>
            <p:ph type="body" idx="4294967295"/>
          </p:nvPr>
        </p:nvSpPr>
        <p:spPr>
          <a:xfrm>
            <a:off x="4855075" y="4118000"/>
            <a:ext cx="4146600" cy="164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Permite gestionar funcionalidades como la autenticación.</a:t>
            </a:r>
            <a:endParaRPr/>
          </a:p>
        </p:txBody>
      </p:sp>
      <p:pic>
        <p:nvPicPr>
          <p:cNvPr id="384" name="Google Shape;384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6975" y="0"/>
            <a:ext cx="657025" cy="657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57919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1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Guardar los datos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51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29258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02;p53">
            <a:extLst>
              <a:ext uri="{FF2B5EF4-FFF2-40B4-BE49-F238E27FC236}">
                <a16:creationId xmlns:a16="http://schemas.microsoft.com/office/drawing/2014/main" id="{D05A8EEE-0BEE-4F69-9610-407EC14586F6}"/>
              </a:ext>
            </a:extLst>
          </p:cNvPr>
          <p:cNvSpPr txBox="1">
            <a:spLocks/>
          </p:cNvSpPr>
          <p:nvPr/>
        </p:nvSpPr>
        <p:spPr>
          <a:xfrm>
            <a:off x="781050" y="3986784"/>
            <a:ext cx="7886700" cy="2676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es-AR" dirty="0"/>
              <a:t>Vamos a tener nuestros datos guardados en un CSV (productos.csv)</a:t>
            </a:r>
            <a:endParaRPr lang="es-AR" sz="2400" dirty="0"/>
          </a:p>
          <a:p>
            <a:pPr marL="0" indent="0">
              <a:buSzPts val="1100"/>
              <a:buFont typeface="Arial"/>
              <a:buNone/>
            </a:pPr>
            <a:r>
              <a:rPr lang="es-AR" sz="2400" dirty="0">
                <a:latin typeface="Consolas"/>
                <a:ea typeface="Consolas"/>
                <a:cs typeface="Consolas"/>
                <a:sym typeface="Consolas"/>
              </a:rPr>
              <a:t>producto_0,45</a:t>
            </a:r>
          </a:p>
          <a:p>
            <a:pPr marL="0" indent="0">
              <a:buSzPts val="1100"/>
              <a:buFont typeface="Arial"/>
              <a:buNone/>
            </a:pPr>
            <a:r>
              <a:rPr lang="es-AR" sz="2400" dirty="0">
                <a:latin typeface="Consolas"/>
                <a:ea typeface="Consolas"/>
                <a:cs typeface="Consolas"/>
                <a:sym typeface="Consolas"/>
              </a:rPr>
              <a:t>producto_1,17</a:t>
            </a:r>
          </a:p>
          <a:p>
            <a:pPr marL="0" indent="0">
              <a:buSzPts val="1100"/>
              <a:buFont typeface="Arial"/>
              <a:buNone/>
            </a:pPr>
            <a:r>
              <a:rPr lang="es-AR" sz="2400" dirty="0">
                <a:latin typeface="Consolas"/>
                <a:ea typeface="Consolas"/>
                <a:cs typeface="Consolas"/>
                <a:sym typeface="Consolas"/>
              </a:rPr>
              <a:t>producto_2,33</a:t>
            </a:r>
          </a:p>
          <a:p>
            <a:pPr marL="0" indent="0">
              <a:buSzPts val="1100"/>
              <a:buFont typeface="Arial"/>
              <a:buNone/>
            </a:pPr>
            <a:r>
              <a:rPr lang="es-AR" sz="2400" dirty="0">
                <a:latin typeface="Consolas"/>
                <a:ea typeface="Consolas"/>
                <a:cs typeface="Consolas"/>
                <a:sym typeface="Consolas"/>
              </a:rPr>
              <a:t>producto_3,91</a:t>
            </a:r>
            <a:endParaRPr lang="es-AR" dirty="0"/>
          </a:p>
        </p:txBody>
      </p:sp>
      <p:sp>
        <p:nvSpPr>
          <p:cNvPr id="395" name="Google Shape;395;p52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Entidad</a:t>
            </a:r>
            <a:endParaRPr/>
          </a:p>
        </p:txBody>
      </p:sp>
      <p:sp>
        <p:nvSpPr>
          <p:cNvPr id="396" name="Google Shape;396;p52"/>
          <p:cNvSpPr txBox="1">
            <a:spLocks noGrp="1"/>
          </p:cNvSpPr>
          <p:nvPr>
            <p:ph type="body" idx="1"/>
          </p:nvPr>
        </p:nvSpPr>
        <p:spPr>
          <a:xfrm>
            <a:off x="628650" y="969893"/>
            <a:ext cx="7886700" cy="248044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Creemos una clase Producto que nos guarde nuestros datos: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Producto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   nombreProducto: string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    precio: number</a:t>
            </a:r>
            <a:endParaRPr dirty="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401;p53">
            <a:extLst>
              <a:ext uri="{FF2B5EF4-FFF2-40B4-BE49-F238E27FC236}">
                <a16:creationId xmlns:a16="http://schemas.microsoft.com/office/drawing/2014/main" id="{805B49F6-3F67-4E1C-ABEE-E002CBE6F5F5}"/>
              </a:ext>
            </a:extLst>
          </p:cNvPr>
          <p:cNvSpPr txBox="1">
            <a:spLocks/>
          </p:cNvSpPr>
          <p:nvPr/>
        </p:nvSpPr>
        <p:spPr>
          <a:xfrm>
            <a:off x="781063" y="3351510"/>
            <a:ext cx="7886700" cy="9901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s-AR" dirty="0"/>
              <a:t>Archivo</a:t>
            </a:r>
          </a:p>
        </p:txBody>
      </p:sp>
    </p:spTree>
    <p:extLst>
      <p:ext uri="{BB962C8B-B14F-4D97-AF65-F5344CB8AC3E}">
        <p14:creationId xmlns:p14="http://schemas.microsoft.com/office/powerpoint/2010/main" val="330543501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</a:t>
            </a:r>
            <a:endParaRPr/>
          </a:p>
        </p:txBody>
      </p:sp>
      <p:sp>
        <p:nvSpPr>
          <p:cNvPr id="408" name="Google Shape;408;p54"/>
          <p:cNvSpPr txBox="1">
            <a:spLocks noGrp="1"/>
          </p:cNvSpPr>
          <p:nvPr>
            <p:ph type="body" idx="1"/>
          </p:nvPr>
        </p:nvSpPr>
        <p:spPr>
          <a:xfrm>
            <a:off x="143500" y="1530725"/>
            <a:ext cx="88569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La clase producto.service.ts debe tener: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Un método load() que carga los productos del archivo</a:t>
            </a:r>
            <a:endParaRPr sz="1400"/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54"/>
          <p:cNvSpPr txBox="1"/>
          <p:nvPr/>
        </p:nvSpPr>
        <p:spPr>
          <a:xfrm>
            <a:off x="0" y="2608825"/>
            <a:ext cx="8659150" cy="3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loadProductos()</a:t>
            </a:r>
            <a:r>
              <a:rPr lang="en" sz="16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dirty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archivo </a:t>
            </a:r>
            <a:r>
              <a:rPr lang="en" sz="16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fs.</a:t>
            </a:r>
            <a:r>
              <a:rPr lang="en" sz="1600" dirty="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readFileSync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 dirty="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'productos.csv'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dirty="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'utf8'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elementos </a:t>
            </a:r>
            <a:r>
              <a:rPr lang="en" sz="16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archivo.</a:t>
            </a:r>
            <a:r>
              <a:rPr lang="en" sz="1600" dirty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split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 dirty="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'\n'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.</a:t>
            </a:r>
            <a:r>
              <a:rPr lang="en" sz="1600" dirty="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 dirty="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p.</a:t>
            </a:r>
            <a:r>
              <a:rPr lang="en" sz="1600" dirty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replace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 dirty="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'\r'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600" dirty="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)).</a:t>
            </a:r>
            <a:r>
              <a:rPr lang="en" sz="1600" dirty="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map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 dirty="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p.</a:t>
            </a:r>
            <a:r>
              <a:rPr lang="en" sz="1600" dirty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split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 dirty="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','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 dirty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.listaProductos </a:t>
            </a:r>
            <a:r>
              <a:rPr lang="en" sz="16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[];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6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en" sz="16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dirty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i </a:t>
            </a:r>
            <a:r>
              <a:rPr lang="en" sz="16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elementos.</a:t>
            </a:r>
            <a:r>
              <a:rPr lang="en" sz="1600" dirty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i</a:t>
            </a:r>
            <a:r>
              <a:rPr lang="en" sz="16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6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producto </a:t>
            </a:r>
            <a:r>
              <a:rPr lang="en" sz="16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dirty="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Producto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(elementos[i][</a:t>
            </a:r>
            <a:r>
              <a:rPr lang="en" sz="1600" dirty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en" sz="1600" dirty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parseInt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(elementos[i][</a:t>
            </a:r>
            <a:r>
              <a:rPr lang="en" sz="1600" dirty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]));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600" dirty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.listaProductos.</a:t>
            </a:r>
            <a:r>
              <a:rPr lang="en" sz="1600" dirty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(producto);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29272149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22;p56">
            <a:extLst>
              <a:ext uri="{FF2B5EF4-FFF2-40B4-BE49-F238E27FC236}">
                <a16:creationId xmlns:a16="http://schemas.microsoft.com/office/drawing/2014/main" id="{49B6267C-92D1-4628-AC04-027F4D2BE8D1}"/>
              </a:ext>
            </a:extLst>
          </p:cNvPr>
          <p:cNvSpPr txBox="1">
            <a:spLocks/>
          </p:cNvSpPr>
          <p:nvPr/>
        </p:nvSpPr>
        <p:spPr>
          <a:xfrm>
            <a:off x="143500" y="3042591"/>
            <a:ext cx="8856900" cy="3468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es-AR" sz="2400" dirty="0"/>
              <a:t>La clase </a:t>
            </a:r>
            <a:r>
              <a:rPr lang="es-AR" sz="2400" dirty="0" err="1"/>
              <a:t>producto.service.ts</a:t>
            </a:r>
            <a:r>
              <a:rPr lang="es-AR" sz="2400" dirty="0"/>
              <a:t> debe tener:</a:t>
            </a:r>
          </a:p>
          <a:p>
            <a:pPr marL="0" indent="0">
              <a:buFont typeface="Arial"/>
              <a:buNone/>
            </a:pPr>
            <a:r>
              <a:rPr lang="es-AR" sz="2400" dirty="0"/>
              <a:t>Un método para devolver el arreglo de productos</a:t>
            </a:r>
            <a:endParaRPr lang="es-AR" sz="1200" dirty="0"/>
          </a:p>
          <a:p>
            <a:pPr marL="0" indent="0">
              <a:lnSpc>
                <a:spcPct val="142857"/>
              </a:lnSpc>
              <a:spcBef>
                <a:spcPts val="0"/>
              </a:spcBef>
              <a:buFont typeface="Arial"/>
              <a:buNone/>
            </a:pPr>
            <a:endParaRPr lang="es-AR" sz="2400" dirty="0"/>
          </a:p>
        </p:txBody>
      </p:sp>
      <p:sp>
        <p:nvSpPr>
          <p:cNvPr id="414" name="Google Shape;414;p55"/>
          <p:cNvSpPr txBox="1">
            <a:spLocks noGrp="1"/>
          </p:cNvSpPr>
          <p:nvPr>
            <p:ph type="title"/>
          </p:nvPr>
        </p:nvSpPr>
        <p:spPr>
          <a:xfrm>
            <a:off x="628663" y="3186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</a:t>
            </a:r>
            <a:endParaRPr/>
          </a:p>
        </p:txBody>
      </p:sp>
      <p:sp>
        <p:nvSpPr>
          <p:cNvPr id="415" name="Google Shape;415;p55"/>
          <p:cNvSpPr txBox="1">
            <a:spLocks noGrp="1"/>
          </p:cNvSpPr>
          <p:nvPr>
            <p:ph type="body" idx="1"/>
          </p:nvPr>
        </p:nvSpPr>
        <p:spPr>
          <a:xfrm>
            <a:off x="143500" y="750437"/>
            <a:ext cx="8856900" cy="241948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dirty="0"/>
              <a:t>La clase producto.service.ts debe tener:</a:t>
            </a:r>
            <a:endParaRPr sz="24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dirty="0"/>
              <a:t>Un método para devolver el arreglo de productos</a:t>
            </a:r>
            <a:endParaRPr sz="1200" dirty="0"/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6" name="Google Shape;416;p55"/>
          <p:cNvSpPr txBox="1"/>
          <p:nvPr/>
        </p:nvSpPr>
        <p:spPr>
          <a:xfrm>
            <a:off x="772450" y="1588103"/>
            <a:ext cx="7886700" cy="1341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8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getProductos()</a:t>
            </a:r>
            <a:r>
              <a:rPr lang="en" sz="18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dirty="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Producto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[] {</a:t>
            </a:r>
            <a:endParaRPr sz="18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8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dirty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.listaProductos;</a:t>
            </a:r>
            <a:endParaRPr sz="18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8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D73A4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Google Shape;421;p56">
            <a:extLst>
              <a:ext uri="{FF2B5EF4-FFF2-40B4-BE49-F238E27FC236}">
                <a16:creationId xmlns:a16="http://schemas.microsoft.com/office/drawing/2014/main" id="{FC99A2E0-A22C-4B10-8812-81C75C6E8724}"/>
              </a:ext>
            </a:extLst>
          </p:cNvPr>
          <p:cNvSpPr txBox="1">
            <a:spLocks/>
          </p:cNvSpPr>
          <p:nvPr/>
        </p:nvSpPr>
        <p:spPr>
          <a:xfrm>
            <a:off x="628663" y="2563219"/>
            <a:ext cx="7886700" cy="849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dirty="0" err="1"/>
              <a:t>Controller</a:t>
            </a:r>
            <a:endParaRPr lang="es-AR" dirty="0"/>
          </a:p>
        </p:txBody>
      </p:sp>
      <p:sp>
        <p:nvSpPr>
          <p:cNvPr id="7" name="Google Shape;423;p56">
            <a:extLst>
              <a:ext uri="{FF2B5EF4-FFF2-40B4-BE49-F238E27FC236}">
                <a16:creationId xmlns:a16="http://schemas.microsoft.com/office/drawing/2014/main" id="{EC3595A5-DC7F-4D1B-8A56-573FC5F85786}"/>
              </a:ext>
            </a:extLst>
          </p:cNvPr>
          <p:cNvSpPr txBox="1"/>
          <p:nvPr/>
        </p:nvSpPr>
        <p:spPr>
          <a:xfrm>
            <a:off x="268224" y="3852055"/>
            <a:ext cx="8390926" cy="2684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n" sz="1600" dirty="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Controller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 dirty="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'productos'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dirty="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ProductoController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6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dirty="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productoService</a:t>
            </a:r>
            <a:r>
              <a:rPr lang="en" sz="16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dirty="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ProductoService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{}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@</a:t>
            </a:r>
            <a:r>
              <a:rPr lang="en" sz="1600" dirty="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6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getProductos()</a:t>
            </a:r>
            <a:r>
              <a:rPr lang="en" sz="16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dirty="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Producto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[] {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6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 dirty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.productoService.</a:t>
            </a:r>
            <a:r>
              <a:rPr lang="en" sz="1600" dirty="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getProductos</a:t>
            </a: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();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D73A4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8050958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8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GET Individual</a:t>
            </a:r>
            <a:endParaRPr/>
          </a:p>
        </p:txBody>
      </p:sp>
      <p:sp>
        <p:nvSpPr>
          <p:cNvPr id="435" name="Google Shape;435;p58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07378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9"/>
          <p:cNvSpPr txBox="1">
            <a:spLocks noGrp="1"/>
          </p:cNvSpPr>
          <p:nvPr>
            <p:ph type="title"/>
          </p:nvPr>
        </p:nvSpPr>
        <p:spPr>
          <a:xfrm>
            <a:off x="628663" y="-106891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Individual</a:t>
            </a:r>
            <a:endParaRPr dirty="0"/>
          </a:p>
        </p:txBody>
      </p:sp>
      <p:sp>
        <p:nvSpPr>
          <p:cNvPr id="441" name="Google Shape;441;p59"/>
          <p:cNvSpPr txBox="1">
            <a:spLocks noGrp="1"/>
          </p:cNvSpPr>
          <p:nvPr>
            <p:ph type="body" idx="4294967295"/>
          </p:nvPr>
        </p:nvSpPr>
        <p:spPr>
          <a:xfrm>
            <a:off x="311700" y="668368"/>
            <a:ext cx="8520600" cy="127287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La API tiene que permitir traer un solo producto: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 b="1" dirty="0"/>
              <a:t>/productos/:ID</a:t>
            </a:r>
            <a:endParaRPr sz="30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446;p60">
            <a:extLst>
              <a:ext uri="{FF2B5EF4-FFF2-40B4-BE49-F238E27FC236}">
                <a16:creationId xmlns:a16="http://schemas.microsoft.com/office/drawing/2014/main" id="{0DA9AF7D-E0AA-4865-B8DE-9EA470532FF5}"/>
              </a:ext>
            </a:extLst>
          </p:cNvPr>
          <p:cNvSpPr txBox="1">
            <a:spLocks/>
          </p:cNvSpPr>
          <p:nvPr/>
        </p:nvSpPr>
        <p:spPr>
          <a:xfrm>
            <a:off x="628663" y="1528471"/>
            <a:ext cx="7886700" cy="82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dirty="0" err="1"/>
              <a:t>Service</a:t>
            </a:r>
            <a:endParaRPr lang="es-AR" dirty="0"/>
          </a:p>
        </p:txBody>
      </p:sp>
      <p:sp>
        <p:nvSpPr>
          <p:cNvPr id="5" name="Google Shape;447;p60">
            <a:extLst>
              <a:ext uri="{FF2B5EF4-FFF2-40B4-BE49-F238E27FC236}">
                <a16:creationId xmlns:a16="http://schemas.microsoft.com/office/drawing/2014/main" id="{38294C36-8821-4964-A347-CEF97587E2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3550" y="2264275"/>
            <a:ext cx="8856900" cy="336892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La clase producto.service.ts debe tener: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Un método para devolver el arreglo de productos</a:t>
            </a:r>
            <a:endParaRPr sz="1400" dirty="0"/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" name="Google Shape;448;p60">
            <a:extLst>
              <a:ext uri="{FF2B5EF4-FFF2-40B4-BE49-F238E27FC236}">
                <a16:creationId xmlns:a16="http://schemas.microsoft.com/office/drawing/2014/main" id="{28B4991A-1A5F-4CF4-97E2-7A0ECD877342}"/>
              </a:ext>
            </a:extLst>
          </p:cNvPr>
          <p:cNvSpPr txBox="1"/>
          <p:nvPr/>
        </p:nvSpPr>
        <p:spPr>
          <a:xfrm>
            <a:off x="772450" y="3136587"/>
            <a:ext cx="7886700" cy="2607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8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getProducto(</a:t>
            </a:r>
            <a:r>
              <a:rPr lang="en" sz="1800" dirty="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" sz="18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dirty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number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8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dirty="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Producto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8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800" dirty="0">
                <a:solidFill>
                  <a:srgbClr val="6A737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 Más adelante agregar manejo de status code</a:t>
            </a:r>
            <a:endParaRPr sz="1800" dirty="0">
              <a:solidFill>
                <a:srgbClr val="6A737D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8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(index </a:t>
            </a:r>
            <a:r>
              <a:rPr lang="en" sz="18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dirty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index </a:t>
            </a:r>
            <a:r>
              <a:rPr lang="en" sz="18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&gt;=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dirty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.listaProductos.</a:t>
            </a:r>
            <a:r>
              <a:rPr lang="en" sz="1800" dirty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18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dirty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8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dirty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.listaProductos[index];</a:t>
            </a:r>
            <a:endParaRPr sz="18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8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D73A4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9167874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1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</p:txBody>
      </p:sp>
      <p:sp>
        <p:nvSpPr>
          <p:cNvPr id="454" name="Google Shape;454;p61"/>
          <p:cNvSpPr txBox="1">
            <a:spLocks noGrp="1"/>
          </p:cNvSpPr>
          <p:nvPr>
            <p:ph type="body" idx="1"/>
          </p:nvPr>
        </p:nvSpPr>
        <p:spPr>
          <a:xfrm>
            <a:off x="143500" y="1530725"/>
            <a:ext cx="88569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A la clase producto.service.ts le agregamos un método para devolver UN SOLO productos</a:t>
            </a:r>
            <a:endParaRPr sz="1400" dirty="0"/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5" name="Google Shape;455;p61"/>
          <p:cNvSpPr txBox="1"/>
          <p:nvPr/>
        </p:nvSpPr>
        <p:spPr>
          <a:xfrm>
            <a:off x="-100240" y="2656625"/>
            <a:ext cx="9244240" cy="38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8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Controller, Get, </a:t>
            </a:r>
            <a:r>
              <a:rPr lang="en" sz="1800" dirty="0">
                <a:solidFill>
                  <a:srgbClr val="24292E"/>
                </a:solidFill>
                <a:highlight>
                  <a:srgbClr val="A2C4C9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} </a:t>
            </a:r>
            <a:r>
              <a:rPr lang="en" sz="18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dirty="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'@nestjs/common'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  </a:t>
            </a:r>
            <a:endParaRPr sz="18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18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@</a:t>
            </a:r>
            <a:r>
              <a:rPr lang="en" sz="1800" dirty="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dirty="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':index'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8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getProducto(@</a:t>
            </a:r>
            <a:r>
              <a:rPr lang="en" sz="1800" dirty="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Param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dirty="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'index'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" sz="1800" dirty="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8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dirty="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Producto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8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800" dirty="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 dirty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.productoService.</a:t>
            </a:r>
            <a:r>
              <a:rPr lang="en" sz="1800" dirty="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getProducto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dirty="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parseInt</a:t>
            </a: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(index));</a:t>
            </a:r>
            <a:endParaRPr sz="18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8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dirty="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D73A4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Google Shape;466;p63">
            <a:extLst>
              <a:ext uri="{FF2B5EF4-FFF2-40B4-BE49-F238E27FC236}">
                <a16:creationId xmlns:a16="http://schemas.microsoft.com/office/drawing/2014/main" id="{B19247D4-156E-447B-890A-CE38454E1E33}"/>
              </a:ext>
            </a:extLst>
          </p:cNvPr>
          <p:cNvSpPr txBox="1">
            <a:spLocks/>
          </p:cNvSpPr>
          <p:nvPr/>
        </p:nvSpPr>
        <p:spPr>
          <a:xfrm>
            <a:off x="628663" y="5693664"/>
            <a:ext cx="7886700" cy="10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/>
              <a:t>Changes</a:t>
            </a:r>
            <a:endParaRPr lang="es-AR" dirty="0"/>
          </a:p>
        </p:txBody>
      </p:sp>
      <p:sp>
        <p:nvSpPr>
          <p:cNvPr id="6" name="Google Shape;467;p63">
            <a:extLst>
              <a:ext uri="{FF2B5EF4-FFF2-40B4-BE49-F238E27FC236}">
                <a16:creationId xmlns:a16="http://schemas.microsoft.com/office/drawing/2014/main" id="{62985003-CA6D-4126-8903-7F61944B31CE}"/>
              </a:ext>
            </a:extLst>
          </p:cNvPr>
          <p:cNvSpPr txBox="1">
            <a:spLocks/>
          </p:cNvSpPr>
          <p:nvPr/>
        </p:nvSpPr>
        <p:spPr>
          <a:xfrm>
            <a:off x="628650" y="6077587"/>
            <a:ext cx="7886700" cy="433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es-AR" sz="1100" u="sng">
                <a:solidFill>
                  <a:schemeClr val="hlink"/>
                </a:solidFill>
                <a:hlinkClick r:id="rId3"/>
              </a:rPr>
              <a:t>https://github.com/jdottori/nest-cfp-demo/commit/a28060fed1d29b901a04271f7fc2abc4baa97a70</a:t>
            </a: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04125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8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(para el futuro)</a:t>
            </a:r>
            <a:endParaRPr/>
          </a:p>
        </p:txBody>
      </p:sp>
      <p:sp>
        <p:nvSpPr>
          <p:cNvPr id="274" name="Google Shape;274;p38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En el archivo app.controller.ts vemos una linea:</a:t>
            </a:r>
            <a:endParaRPr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@Controller()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Este archivo hace un “return” que es lo que vemos en el navegador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Esto vamos a usarlo más adelante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Vamos a cambiarla a </a:t>
            </a:r>
            <a:endParaRPr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@Controller('api')</a:t>
            </a:r>
            <a:endParaRPr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50" y="2136100"/>
            <a:ext cx="7501150" cy="390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/>
          <p:nvPr/>
        </p:nvSpPr>
        <p:spPr>
          <a:xfrm>
            <a:off x="7034664" y="2023675"/>
            <a:ext cx="1349100" cy="1092000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0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está pasando?</a:t>
            </a:r>
            <a:endParaRPr/>
          </a:p>
        </p:txBody>
      </p:sp>
      <p:sp>
        <p:nvSpPr>
          <p:cNvPr id="286" name="Google Shape;286;p40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localhost: nombre del servidor o URL, en este caso localhost es un alias/apodo para nuestra PC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3000: puerto, un “oido” en la PC asignado a un programa en particular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/api: endpoint, ruta que el servidor NEST sabe que ejecutar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1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Servir archivos estáticos</a:t>
            </a:r>
            <a:endParaRPr/>
          </a:p>
        </p:txBody>
      </p:sp>
      <p:sp>
        <p:nvSpPr>
          <p:cNvPr id="292" name="Google Shape;292;p41"/>
          <p:cNvSpPr txBox="1">
            <a:spLocks noGrp="1"/>
          </p:cNvSpPr>
          <p:nvPr>
            <p:ph type="body" idx="1"/>
          </p:nvPr>
        </p:nvSpPr>
        <p:spPr>
          <a:xfrm>
            <a:off x="192725" y="1530725"/>
            <a:ext cx="87585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npm install --save @nestjs/serve-static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En app.module.ts agregar en </a:t>
            </a:r>
            <a:r>
              <a:rPr lang="en">
                <a:solidFill>
                  <a:srgbClr val="5B0F00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imports</a:t>
            </a:r>
            <a:endParaRPr>
              <a:solidFill>
                <a:srgbClr val="5B0F00"/>
              </a:solidFill>
              <a:highlight>
                <a:srgbClr val="C9DAF8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endParaRPr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ServeStaticModule.</a:t>
            </a:r>
            <a:r>
              <a:rPr lang="en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forRoot</a:t>
            </a: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({</a:t>
            </a:r>
            <a:endParaRPr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  rootPath</a:t>
            </a:r>
            <a:r>
              <a:rPr lang="en">
                <a:solidFill>
                  <a:srgbClr val="D73A49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F42C1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join</a:t>
            </a: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>
                <a:solidFill>
                  <a:srgbClr val="005CC5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__dirname</a:t>
            </a: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'..'</a:t>
            </a: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32F62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'client'</a:t>
            </a: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),</a:t>
            </a:r>
            <a:endParaRPr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  }),</a:t>
            </a:r>
            <a:endParaRPr>
              <a:solidFill>
                <a:srgbClr val="24292E"/>
              </a:solidFill>
              <a:highlight>
                <a:srgbClr val="F6F8FA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4292E"/>
                </a:solidFill>
                <a:highlight>
                  <a:srgbClr val="F6F8FA"/>
                </a:highlight>
                <a:latin typeface="Consolas"/>
                <a:ea typeface="Consolas"/>
                <a:cs typeface="Consolas"/>
                <a:sym typeface="Consolas"/>
              </a:rPr>
              <a:t>  ],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 el sitio estático</a:t>
            </a:r>
            <a:endParaRPr/>
          </a:p>
        </p:txBody>
      </p:sp>
      <p:sp>
        <p:nvSpPr>
          <p:cNvPr id="298" name="Google Shape;298;p42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Crear los archivos estáticos en la carpeta “</a:t>
            </a:r>
            <a:r>
              <a:rPr lang="en">
                <a:solidFill>
                  <a:srgbClr val="5B0F00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client</a:t>
            </a:r>
            <a:r>
              <a:rPr lang="en"/>
              <a:t>”, a la misma altura de “</a:t>
            </a:r>
            <a:r>
              <a:rPr lang="en">
                <a:solidFill>
                  <a:srgbClr val="5B0F00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"/>
              <a:t>”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Crear: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 </a:t>
            </a:r>
            <a:r>
              <a:rPr lang="en">
                <a:highlight>
                  <a:srgbClr val="D0E0E3"/>
                </a:highlight>
              </a:rPr>
              <a:t>index.html</a:t>
            </a:r>
            <a:endParaRPr>
              <a:highlight>
                <a:srgbClr val="D0E0E3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una hoja de estilos en </a:t>
            </a:r>
            <a:r>
              <a:rPr lang="en">
                <a:highlight>
                  <a:srgbClr val="D0E0E3"/>
                </a:highlight>
              </a:rPr>
              <a:t>css/estilos.css</a:t>
            </a:r>
            <a:endParaRPr>
              <a:highlight>
                <a:srgbClr val="D0E0E3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Documentación oficial del framework: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https://docs.nestjs.com/</a:t>
            </a:r>
            <a:r>
              <a:rPr lang="en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https://docs.nestjs.com/recipes/serve-static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Ejemplo: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https://github.com/jdottori/nest-cfp-demo/blob/master/cfp-documentation/1-staticfiles.md</a:t>
            </a:r>
            <a:endParaRPr sz="2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4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Rutas</a:t>
            </a:r>
            <a:endParaRPr/>
          </a:p>
        </p:txBody>
      </p:sp>
      <p:pic>
        <p:nvPicPr>
          <p:cNvPr id="309" name="Google Shape;3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150" y="1379750"/>
            <a:ext cx="5609748" cy="50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5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Cache y Refresco</a:t>
            </a:r>
            <a:endParaRPr/>
          </a:p>
        </p:txBody>
      </p:sp>
      <p:sp>
        <p:nvSpPr>
          <p:cNvPr id="315" name="Google Shape;315;p45"/>
          <p:cNvSpPr txBox="1">
            <a:spLocks noGrp="1"/>
          </p:cNvSpPr>
          <p:nvPr>
            <p:ph type="body" idx="4294967295"/>
          </p:nvPr>
        </p:nvSpPr>
        <p:spPr>
          <a:xfrm>
            <a:off x="311700" y="1300925"/>
            <a:ext cx="8520600" cy="511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 partir de ahora nuestra página web va a estar en un servidor.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El navegador puede usar caché para acelerar la navegación, mostrándonos a veces una versión vieja de la página (o de algunos archivos CSS, JS, …)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Usar siempre Ctrl+F5 para actualizar los archivos para forzar a borrar el cache o con el inspector deshabilitar el cache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" name="Google Shape;3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163" y="5202438"/>
            <a:ext cx="397192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5"/>
          <p:cNvSpPr/>
          <p:nvPr/>
        </p:nvSpPr>
        <p:spPr>
          <a:xfrm>
            <a:off x="6641375" y="5619200"/>
            <a:ext cx="1283400" cy="2742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5"/>
          <p:cNvSpPr/>
          <p:nvPr/>
        </p:nvSpPr>
        <p:spPr>
          <a:xfrm>
            <a:off x="4976125" y="5217625"/>
            <a:ext cx="783600" cy="528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hace un servidor web?</a:t>
            </a:r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body" idx="4294967295"/>
          </p:nvPr>
        </p:nvSpPr>
        <p:spPr>
          <a:xfrm>
            <a:off x="311700" y="1496100"/>
            <a:ext cx="8520600" cy="492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" sz="3000"/>
              <a:t>La versión más simple de servidores web sirven archivos estáticos</a:t>
            </a:r>
            <a:endParaRPr sz="3000"/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" sz="3000"/>
              <a:t>Simplemente envía el archivo que le pidieron en un response HTTP.</a:t>
            </a:r>
            <a:endParaRPr sz="3000"/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" sz="3000"/>
              <a:t>Estos archivos son HTML, CSS, JS, imágenes, audio, etc.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3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JSON</a:t>
            </a:r>
            <a:endParaRPr/>
          </a:p>
        </p:txBody>
      </p:sp>
      <p:sp>
        <p:nvSpPr>
          <p:cNvPr id="185" name="Google Shape;185;p23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 End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5595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Organización de los datos</a:t>
            </a:r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body" idx="4294967295"/>
          </p:nvPr>
        </p:nvSpPr>
        <p:spPr>
          <a:xfrm>
            <a:off x="311700" y="1642575"/>
            <a:ext cx="8520600" cy="477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Una forma de organizar las </a:t>
            </a:r>
            <a:r>
              <a:rPr lang="en" b="1"/>
              <a:t>variables </a:t>
            </a:r>
            <a:r>
              <a:rPr lang="en"/>
              <a:t>y </a:t>
            </a:r>
            <a:r>
              <a:rPr lang="en" b="1"/>
              <a:t>funciones </a:t>
            </a:r>
            <a:r>
              <a:rPr lang="en"/>
              <a:t>es a través de </a:t>
            </a:r>
            <a:r>
              <a:rPr lang="en" b="1"/>
              <a:t>objetos.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Encapsulan </a:t>
            </a:r>
            <a:r>
              <a:rPr lang="en" b="1"/>
              <a:t>datos</a:t>
            </a:r>
            <a:r>
              <a:rPr lang="en"/>
              <a:t> y </a:t>
            </a:r>
            <a:r>
              <a:rPr lang="en" b="1"/>
              <a:t>comportamiento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Son los objetos nativos en JavaScript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Su “clase” es de tipo “objeto” y son de estructura libre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81329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es JSON? </a:t>
            </a:r>
            <a:endParaRPr/>
          </a:p>
        </p:txBody>
      </p:sp>
      <p:sp>
        <p:nvSpPr>
          <p:cNvPr id="197" name="Google Shape;197;p25"/>
          <p:cNvSpPr txBox="1">
            <a:spLocks noGrp="1"/>
          </p:cNvSpPr>
          <p:nvPr>
            <p:ph type="body" idx="4294967295"/>
          </p:nvPr>
        </p:nvSpPr>
        <p:spPr>
          <a:xfrm>
            <a:off x="311700" y="1254850"/>
            <a:ext cx="8520600" cy="409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Organizado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Fácil de acceder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 compone de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 Registros (objetos):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{ }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 Propiedades: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clave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valor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Arreglos: </a:t>
            </a: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 ]</a:t>
            </a:r>
            <a:r>
              <a:rPr lang="en">
                <a:solidFill>
                  <a:schemeClr val="dk1"/>
                </a:solidFill>
              </a:rPr>
              <a:t> (Contienen objetos)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5"/>
          <p:cNvSpPr txBox="1"/>
          <p:nvPr/>
        </p:nvSpPr>
        <p:spPr>
          <a:xfrm>
            <a:off x="5795200" y="2291800"/>
            <a:ext cx="3035100" cy="15483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"nombre": "javier",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"materia": "web",</a:t>
            </a:r>
            <a:endParaRPr sz="1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/>
          </a:p>
        </p:txBody>
      </p:sp>
      <p:sp>
        <p:nvSpPr>
          <p:cNvPr id="199" name="Google Shape;199;p25"/>
          <p:cNvSpPr txBox="1"/>
          <p:nvPr/>
        </p:nvSpPr>
        <p:spPr>
          <a:xfrm>
            <a:off x="5795200" y="1763775"/>
            <a:ext cx="3035100" cy="4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//objeto 'profesor' con dos atributos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640" y="5499839"/>
            <a:ext cx="756675" cy="699103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5"/>
          <p:cNvSpPr txBox="1"/>
          <p:nvPr/>
        </p:nvSpPr>
        <p:spPr>
          <a:xfrm>
            <a:off x="1836150" y="5499900"/>
            <a:ext cx="6804900" cy="699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No confundir un Objeto JSON con una función, tiene llaves, pero no tiene parámetros, ni código, ni  la palabra </a:t>
            </a:r>
            <a:r>
              <a:rPr lang="en" sz="1800" b="1" i="1"/>
              <a:t>function</a:t>
            </a:r>
            <a:r>
              <a:rPr lang="en" sz="1800"/>
              <a:t> antes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4023496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Agregar y acceder a miembros</a:t>
            </a:r>
            <a:endParaRPr/>
          </a:p>
        </p:txBody>
      </p:sp>
      <p:sp>
        <p:nvSpPr>
          <p:cNvPr id="207" name="Google Shape;207;p26"/>
          <p:cNvSpPr txBox="1">
            <a:spLocks noGrp="1"/>
          </p:cNvSpPr>
          <p:nvPr>
            <p:ph type="body" idx="4294967295"/>
          </p:nvPr>
        </p:nvSpPr>
        <p:spPr>
          <a:xfrm>
            <a:off x="311700" y="1201661"/>
            <a:ext cx="8520600" cy="375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20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curso</a:t>
            </a:r>
            <a:r>
              <a:rPr lang="en" sz="20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2000" b="1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000" b="1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"nombre"</a:t>
            </a:r>
            <a:r>
              <a:rPr lang="en" sz="20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20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 b="1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"full-stack"</a:t>
            </a:r>
            <a:r>
              <a:rPr lang="en" sz="20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00" b="1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000" b="1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"alumno"</a:t>
            </a:r>
            <a:r>
              <a:rPr lang="en" sz="20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20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[</a:t>
            </a:r>
            <a:endParaRPr sz="2000" b="1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{</a:t>
            </a:r>
            <a:endParaRPr sz="2000" b="1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2000" b="1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"nombre"</a:t>
            </a:r>
            <a:r>
              <a:rPr lang="en" sz="20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20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 b="1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"juan"</a:t>
            </a:r>
            <a:r>
              <a:rPr lang="en" sz="20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00" b="1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2000" b="1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"apellido"</a:t>
            </a:r>
            <a:r>
              <a:rPr lang="en" sz="20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20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 b="1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"perez"</a:t>
            </a:r>
            <a:endParaRPr sz="2000" b="1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},</a:t>
            </a:r>
            <a:endParaRPr sz="2000" b="1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{</a:t>
            </a:r>
            <a:endParaRPr sz="2000" b="1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2000" b="1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"nombre"</a:t>
            </a:r>
            <a:r>
              <a:rPr lang="en" sz="20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20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 b="1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"maria"</a:t>
            </a:r>
            <a:r>
              <a:rPr lang="en" sz="20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00" b="1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2000" b="1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"apellido"</a:t>
            </a:r>
            <a:r>
              <a:rPr lang="en" sz="20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20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 b="1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"garcia"</a:t>
            </a:r>
            <a:endParaRPr sz="2000" b="1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2000" b="1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]</a:t>
            </a:r>
            <a:endParaRPr sz="2000" b="1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 b="1"/>
          </a:p>
        </p:txBody>
      </p:sp>
    </p:spTree>
    <p:extLst>
      <p:ext uri="{BB962C8B-B14F-4D97-AF65-F5344CB8AC3E}">
        <p14:creationId xmlns:p14="http://schemas.microsoft.com/office/powerpoint/2010/main" val="58815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Agregar y acceder a miembros</a:t>
            </a:r>
            <a:endParaRPr/>
          </a:p>
        </p:txBody>
      </p:sp>
      <p:sp>
        <p:nvSpPr>
          <p:cNvPr id="213" name="Google Shape;213;p27"/>
          <p:cNvSpPr txBox="1">
            <a:spLocks noGrp="1"/>
          </p:cNvSpPr>
          <p:nvPr>
            <p:ph type="body" idx="4294967295"/>
          </p:nvPr>
        </p:nvSpPr>
        <p:spPr>
          <a:xfrm>
            <a:off x="311700" y="1201661"/>
            <a:ext cx="8520600" cy="375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Podemos leer los miembros: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2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" sz="2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2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curso</a:t>
            </a:r>
            <a:r>
              <a:rPr lang="en" sz="2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2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" sz="2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2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primerApellido</a:t>
            </a:r>
            <a:r>
              <a:rPr lang="en" sz="2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2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curso</a:t>
            </a:r>
            <a:r>
              <a:rPr lang="en" sz="2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2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alumnos</a:t>
            </a:r>
            <a:r>
              <a:rPr lang="en" sz="2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20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2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n" sz="2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apellido</a:t>
            </a:r>
            <a:r>
              <a:rPr lang="en" sz="2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Les podemos agregar miembros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45720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curso</a:t>
            </a:r>
            <a:r>
              <a:rPr lang="en" sz="2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20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lugar</a:t>
            </a:r>
            <a:r>
              <a:rPr lang="en" sz="2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2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"cfp"</a:t>
            </a:r>
            <a:r>
              <a:rPr lang="en" sz="2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315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Claves</a:t>
            </a:r>
            <a:endParaRPr/>
          </a:p>
        </p:txBody>
      </p:sp>
      <p:sp>
        <p:nvSpPr>
          <p:cNvPr id="219" name="Google Shape;219;p28"/>
          <p:cNvSpPr txBox="1">
            <a:spLocks noGrp="1"/>
          </p:cNvSpPr>
          <p:nvPr>
            <p:ph type="body" idx="4294967295"/>
          </p:nvPr>
        </p:nvSpPr>
        <p:spPr>
          <a:xfrm>
            <a:off x="311700" y="1392025"/>
            <a:ext cx="8520600" cy="502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/>
              <a:t>Las claves pueden o no ir entre comillas</a:t>
            </a:r>
            <a:endParaRPr sz="2400"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valor: </a:t>
            </a:r>
            <a:r>
              <a:rPr lang="en" sz="24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2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O</a:t>
            </a:r>
            <a:endParaRPr sz="24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en" sz="2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"valor"</a:t>
            </a:r>
            <a:r>
              <a:rPr lang="en" sz="2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24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2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r>
              <a:rPr lang="en" sz="24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//Good practice!,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evita problemas si tenemos un campo que es una palabra reservada</a:t>
            </a:r>
            <a:endParaRPr sz="2400"/>
          </a:p>
          <a:p>
            <a:pPr marL="4572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4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"error"</a:t>
            </a:r>
            <a:r>
              <a:rPr lang="en" sz="2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24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" sz="2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4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"if"</a:t>
            </a:r>
            <a:r>
              <a:rPr lang="en" sz="2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24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6</a:t>
            </a:r>
            <a:endParaRPr sz="2400">
              <a:solidFill>
                <a:srgbClr val="09885A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05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0" name="Google Shape;220;p28"/>
          <p:cNvSpPr txBox="1"/>
          <p:nvPr/>
        </p:nvSpPr>
        <p:spPr>
          <a:xfrm>
            <a:off x="0" y="6245700"/>
            <a:ext cx="9079800" cy="4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http://stackoverflow.com/questions/4201441/is-there-any-practical-reason-to-use-quoted-strings-for-json-keys</a:t>
            </a:r>
            <a:r>
              <a:rPr lang="en"/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7617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Valores en JSON</a:t>
            </a:r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body" idx="4294967295"/>
          </p:nvPr>
        </p:nvSpPr>
        <p:spPr>
          <a:xfrm>
            <a:off x="311725" y="1026249"/>
            <a:ext cx="8203800" cy="769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Los valores pueden ser de los siguientes tipos: </a:t>
            </a:r>
            <a:endParaRPr/>
          </a:p>
        </p:txBody>
      </p:sp>
      <p:sp>
        <p:nvSpPr>
          <p:cNvPr id="227" name="Google Shape;227;p29"/>
          <p:cNvSpPr txBox="1"/>
          <p:nvPr/>
        </p:nvSpPr>
        <p:spPr>
          <a:xfrm>
            <a:off x="937500" y="1846548"/>
            <a:ext cx="7136100" cy="4604700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"cadena"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2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"texto"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"numero"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24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"otroObjeto"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{..},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"arreglo"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r>
              <a:rPr lang="en" sz="24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2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"a"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2400">
                <a:solidFill>
                  <a:srgbClr val="09885A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"verdadero"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4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4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"nada"</a:t>
            </a: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en" sz="24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null</a:t>
            </a:r>
            <a:endParaRPr sz="2400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228" name="Google Shape;228;p29"/>
          <p:cNvCxnSpPr/>
          <p:nvPr/>
        </p:nvCxnSpPr>
        <p:spPr>
          <a:xfrm flipH="1">
            <a:off x="3503025" y="2329550"/>
            <a:ext cx="2201100" cy="7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" name="Google Shape;229;p29"/>
          <p:cNvCxnSpPr/>
          <p:nvPr/>
        </p:nvCxnSpPr>
        <p:spPr>
          <a:xfrm flipH="1">
            <a:off x="4753275" y="3309250"/>
            <a:ext cx="932700" cy="57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0" name="Google Shape;230;p29"/>
          <p:cNvSpPr txBox="1"/>
          <p:nvPr/>
        </p:nvSpPr>
        <p:spPr>
          <a:xfrm>
            <a:off x="5715900" y="2215000"/>
            <a:ext cx="3428100" cy="1220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highlight>
                  <a:schemeClr val="dk2"/>
                </a:highlight>
              </a:rPr>
              <a:t>Notar uso de comillas en </a:t>
            </a:r>
            <a:r>
              <a:rPr lang="en" sz="2400" i="1">
                <a:solidFill>
                  <a:srgbClr val="FFFFFF"/>
                </a:solidFill>
                <a:highlight>
                  <a:schemeClr val="dk2"/>
                </a:highlight>
              </a:rPr>
              <a:t>value </a:t>
            </a:r>
            <a:r>
              <a:rPr lang="en" sz="2400">
                <a:solidFill>
                  <a:srgbClr val="FFFFFF"/>
                </a:solidFill>
                <a:highlight>
                  <a:schemeClr val="dk2"/>
                </a:highlight>
              </a:rPr>
              <a:t>sólo para cadenas de texto</a:t>
            </a:r>
            <a:endParaRPr sz="2400">
              <a:solidFill>
                <a:srgbClr val="FFFFFF"/>
              </a:solidFill>
              <a:highlight>
                <a:schemeClr val="dk2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69427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Ventajas</a:t>
            </a:r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body" idx="4294967295"/>
          </p:nvPr>
        </p:nvSpPr>
        <p:spPr>
          <a:xfrm>
            <a:off x="311700" y="721450"/>
            <a:ext cx="3594300" cy="569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Super - Liviano para transferir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Datos auto-descriptos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Legible por el humano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Fácil de adoptar por los lenguajes orientados a objetos</a:t>
            </a:r>
            <a:endParaRPr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4830" y="288567"/>
            <a:ext cx="1735046" cy="9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 rotWithShape="1">
          <a:blip r:embed="rId4">
            <a:alphaModFix/>
          </a:blip>
          <a:srcRect t="5267"/>
          <a:stretch/>
        </p:blipFill>
        <p:spPr>
          <a:xfrm>
            <a:off x="3906000" y="2394740"/>
            <a:ext cx="5237999" cy="3978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437" y="1517375"/>
            <a:ext cx="1506059" cy="825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2904" y="1656234"/>
            <a:ext cx="1772546" cy="5476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30"/>
          <p:cNvCxnSpPr/>
          <p:nvPr/>
        </p:nvCxnSpPr>
        <p:spPr>
          <a:xfrm>
            <a:off x="6382140" y="1574038"/>
            <a:ext cx="0" cy="4827000"/>
          </a:xfrm>
          <a:prstGeom prst="straightConnector1">
            <a:avLst/>
          </a:prstGeom>
          <a:noFill/>
          <a:ln w="19050" cap="flat" cmpd="sng">
            <a:solidFill>
              <a:srgbClr val="6AA4C8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262250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Ejemplo con JSON</a:t>
            </a:r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95269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100" y="2185313"/>
            <a:ext cx="5800725" cy="42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5963" y="1928337"/>
            <a:ext cx="5426675" cy="35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0688" y="1733404"/>
            <a:ext cx="5592524" cy="266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3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 final</a:t>
            </a:r>
            <a:endParaRPr/>
          </a:p>
        </p:txBody>
      </p:sp>
      <p:pic>
        <p:nvPicPr>
          <p:cNvPr id="262" name="Google Shape;26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900" y="1231138"/>
            <a:ext cx="5200650" cy="2505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16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50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350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35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</a:t>
            </a:r>
            <a:endParaRPr/>
          </a:p>
        </p:txBody>
      </p:sp>
      <p:pic>
        <p:nvPicPr>
          <p:cNvPr id="218" name="Google Shape;218;p29" descr="https://dusovsv0rchra.cloudfront.net/osolaborioso/136364535666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0215" y="1727233"/>
            <a:ext cx="7056900" cy="457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de datos</a:t>
            </a:r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69" name="Google Shape;269;p34"/>
          <p:cNvGraphicFramePr/>
          <p:nvPr/>
        </p:nvGraphicFramePr>
        <p:xfrm>
          <a:off x="2669500" y="2305475"/>
          <a:ext cx="3614775" cy="37838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61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2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{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"</a:t>
                      </a:r>
                      <a:r>
                        <a:rPr lang="en"/>
                        <a:t>producto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"</a:t>
                      </a:r>
                      <a:r>
                        <a:rPr lang="en"/>
                        <a:t>: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"</a:t>
                      </a:r>
                      <a:r>
                        <a:rPr lang="en"/>
                        <a:t>ddd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"</a:t>
                      </a:r>
                      <a:r>
                        <a:rPr lang="en"/>
                        <a:t>,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"</a:t>
                      </a:r>
                      <a:r>
                        <a:rPr lang="en"/>
                        <a:t>precio": 44}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{"producto": "ddd", "precio": 44}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{"producto": "ddd", "precio": 44}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{"producto": "ddd", "precio": 44}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{"producto": "ddd", "precio": 44}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{"producto": "ddd", "precio": 44}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{"producto": "ddd", "precio": 44}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2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{"producto": "ddd", "precio": 44}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340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>
            <a:spLocks noGrp="1"/>
          </p:cNvSpPr>
          <p:nvPr>
            <p:ph type="title"/>
          </p:nvPr>
        </p:nvSpPr>
        <p:spPr>
          <a:xfrm>
            <a:off x="628675" y="504300"/>
            <a:ext cx="7886700" cy="641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Código HTML</a:t>
            </a:r>
            <a:endParaRPr sz="3000"/>
          </a:p>
        </p:txBody>
      </p:sp>
      <p:sp>
        <p:nvSpPr>
          <p:cNvPr id="275" name="Google Shape;275;p35"/>
          <p:cNvSpPr txBox="1"/>
          <p:nvPr/>
        </p:nvSpPr>
        <p:spPr>
          <a:xfrm>
            <a:off x="498550" y="1069200"/>
            <a:ext cx="8511000" cy="54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… 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&lt;body&gt;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&lt;h1&gt;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Carrito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&lt;/h1&gt;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Ejemplo de arreglo de objetos en JS.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&lt;input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"producto"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&lt;input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"text"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"precio"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"btnAgregar"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Agregar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&lt;button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"button"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btnTotal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&lt;/button&gt;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&lt;table&gt;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&lt;thead&gt;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&lt;td&gt;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&lt;td&gt;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Precio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&lt;/thead&gt;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&lt;tbody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"tblCompras"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&gt;&lt;/tbody&gt;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&lt;/table&gt;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&lt;div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"total"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&gt;&lt;/div&gt;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"js/carrito.js"</a:t>
            </a: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&gt;&lt;/script&gt;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&lt;/body&gt;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…  </a:t>
            </a:r>
            <a:endParaRPr sz="1800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2517450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>
            <a:spLocks noGrp="1"/>
          </p:cNvSpPr>
          <p:nvPr>
            <p:ph type="title"/>
          </p:nvPr>
        </p:nvSpPr>
        <p:spPr>
          <a:xfrm>
            <a:off x="628675" y="504300"/>
            <a:ext cx="7886700" cy="67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Código JS</a:t>
            </a:r>
            <a:endParaRPr sz="3000"/>
          </a:p>
        </p:txBody>
      </p:sp>
      <p:sp>
        <p:nvSpPr>
          <p:cNvPr id="281" name="Google Shape;281;p36"/>
          <p:cNvSpPr txBox="1"/>
          <p:nvPr/>
        </p:nvSpPr>
        <p:spPr>
          <a:xfrm>
            <a:off x="628675" y="2214950"/>
            <a:ext cx="8515200" cy="3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btnAgregar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"#btnAgregar"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btnAgregar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"click"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agregar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btnTotal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"#btnTotal"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btnTotal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"click"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compras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[];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4246065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>
            <a:spLocks noGrp="1"/>
          </p:cNvSpPr>
          <p:nvPr>
            <p:ph type="title"/>
          </p:nvPr>
        </p:nvSpPr>
        <p:spPr>
          <a:xfrm>
            <a:off x="628675" y="499825"/>
            <a:ext cx="7886700" cy="621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/>
              <a:t>Código JS</a:t>
            </a:r>
            <a:endParaRPr/>
          </a:p>
        </p:txBody>
      </p:sp>
      <p:sp>
        <p:nvSpPr>
          <p:cNvPr id="287" name="Google Shape;287;p37"/>
          <p:cNvSpPr txBox="1"/>
          <p:nvPr/>
        </p:nvSpPr>
        <p:spPr>
          <a:xfrm>
            <a:off x="628675" y="1352450"/>
            <a:ext cx="8515200" cy="45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agregar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267F9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"Funcion Agregar"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'#producto'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precio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parseInt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'#precio'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let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renglon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= {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"producto"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"precio"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precio</a:t>
            </a:r>
            <a:endParaRPr sz="1800">
              <a:solidFill>
                <a:srgbClr val="00108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compras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push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renglon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mostrarTablaCompras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7299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>
            <a:spLocks noGrp="1"/>
          </p:cNvSpPr>
          <p:nvPr>
            <p:ph type="title"/>
          </p:nvPr>
        </p:nvSpPr>
        <p:spPr>
          <a:xfrm>
            <a:off x="628675" y="499825"/>
            <a:ext cx="7886700" cy="621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Código JS</a:t>
            </a:r>
            <a:endParaRPr/>
          </a:p>
        </p:txBody>
      </p:sp>
      <p:sp>
        <p:nvSpPr>
          <p:cNvPr id="293" name="Google Shape;293;p38"/>
          <p:cNvSpPr txBox="1"/>
          <p:nvPr/>
        </p:nvSpPr>
        <p:spPr>
          <a:xfrm>
            <a:off x="628675" y="1324650"/>
            <a:ext cx="8515200" cy="47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sumar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267F99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"Funcion Sumar"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total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09885A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AF00D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09885A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&lt;  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compras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++) {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total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+= 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compras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precio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compras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en" sz="1800">
                <a:solidFill>
                  <a:srgbClr val="09885A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precio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AF00D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00FF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compras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" sz="1800">
                <a:solidFill>
                  <a:srgbClr val="AF00DB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&lt;  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precio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precio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"#total"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=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" sz="1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"&lt;p&gt;Total: $"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total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" sz="1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"&lt;/p&gt;"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endParaRPr sz="180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" sz="1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"&lt;p&gt;Maximo: $"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" sz="1800">
                <a:solidFill>
                  <a:srgbClr val="00108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lang="en" sz="1800">
                <a:solidFill>
                  <a:srgbClr val="A31515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"&lt;/p&gt;"</a:t>
            </a:r>
            <a:endParaRPr sz="1800">
              <a:solidFill>
                <a:srgbClr val="A31515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7422956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9"/>
          <p:cNvSpPr txBox="1">
            <a:spLocks noGrp="1"/>
          </p:cNvSpPr>
          <p:nvPr>
            <p:ph type="title"/>
          </p:nvPr>
        </p:nvSpPr>
        <p:spPr>
          <a:xfrm>
            <a:off x="628675" y="504300"/>
            <a:ext cx="7886700" cy="678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Código JS</a:t>
            </a:r>
            <a:endParaRPr sz="3000"/>
          </a:p>
        </p:txBody>
      </p:sp>
      <p:sp>
        <p:nvSpPr>
          <p:cNvPr id="299" name="Google Shape;299;p39"/>
          <p:cNvSpPr txBox="1"/>
          <p:nvPr/>
        </p:nvSpPr>
        <p:spPr>
          <a:xfrm>
            <a:off x="628675" y="1751575"/>
            <a:ext cx="8515200" cy="40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mostrarTablaCompras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""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compras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+= </a:t>
            </a:r>
            <a:r>
              <a:rPr lang="en" sz="1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`</a:t>
            </a:r>
            <a:endParaRPr sz="18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&lt;tr&gt;</a:t>
            </a:r>
            <a:endParaRPr sz="18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&lt;td&gt;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 sz="18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&lt;td&gt;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${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precio</a:t>
            </a:r>
            <a:r>
              <a:rPr lang="en" sz="18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r>
              <a:rPr lang="en" sz="1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&lt;/td&gt;</a:t>
            </a:r>
            <a:endParaRPr sz="18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&lt;/tr&gt;</a:t>
            </a:r>
            <a:endParaRPr sz="18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`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endParaRPr sz="1800">
              <a:solidFill>
                <a:srgbClr val="008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"#tblCompras"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).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0" name="Google Shape;300;p39"/>
          <p:cNvSpPr txBox="1"/>
          <p:nvPr/>
        </p:nvSpPr>
        <p:spPr>
          <a:xfrm>
            <a:off x="6042450" y="1399450"/>
            <a:ext cx="2971800" cy="111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chemeClr val="dk2"/>
                </a:highlight>
              </a:rPr>
              <a:t>Esto es un Template Literal.</a:t>
            </a:r>
            <a:endParaRPr sz="1200">
              <a:solidFill>
                <a:srgbClr val="FFFFFF"/>
              </a:solidFill>
              <a:highlight>
                <a:schemeClr val="dk2"/>
              </a:highlight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highlight>
                  <a:schemeClr val="dk2"/>
                </a:highlight>
              </a:rPr>
              <a:t>La comilla es el acento inverso.  </a:t>
            </a:r>
            <a:br>
              <a:rPr lang="en" sz="1200">
                <a:solidFill>
                  <a:srgbClr val="FFFFFF"/>
                </a:solidFill>
                <a:highlight>
                  <a:schemeClr val="dk2"/>
                </a:highlight>
              </a:rPr>
            </a:br>
            <a:r>
              <a:rPr lang="en" sz="1200">
                <a:solidFill>
                  <a:srgbClr val="FFFFFF"/>
                </a:solidFill>
                <a:highlight>
                  <a:schemeClr val="dk2"/>
                </a:highlight>
              </a:rPr>
              <a:t>Es una manera de incluir saltos de linea y el ${} se reemplaza por la evaluación de la expresión que engloba.</a:t>
            </a:r>
            <a:endParaRPr sz="1200">
              <a:solidFill>
                <a:srgbClr val="FFFFFF"/>
              </a:solidFill>
              <a:highlight>
                <a:schemeClr val="dk2"/>
              </a:highlight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highlight>
                <a:schemeClr val="dk2"/>
              </a:highlight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highlight>
                <a:schemeClr val="dk2"/>
              </a:highlight>
            </a:endParaRPr>
          </a:p>
        </p:txBody>
      </p:sp>
      <p:cxnSp>
        <p:nvCxnSpPr>
          <p:cNvPr id="301" name="Google Shape;301;p39"/>
          <p:cNvCxnSpPr>
            <a:stCxn id="300" idx="2"/>
          </p:cNvCxnSpPr>
          <p:nvPr/>
        </p:nvCxnSpPr>
        <p:spPr>
          <a:xfrm flipH="1">
            <a:off x="6413250" y="2510950"/>
            <a:ext cx="1115100" cy="94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625140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Funciones: pasaje de parámetros y ámbitos</a:t>
            </a:r>
            <a:endParaRPr/>
          </a:p>
        </p:txBody>
      </p:sp>
      <p:sp>
        <p:nvSpPr>
          <p:cNvPr id="307" name="Google Shape;307;p40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051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 txBox="1">
            <a:spLocks noGrp="1"/>
          </p:cNvSpPr>
          <p:nvPr>
            <p:ph type="body" idx="4294967295"/>
          </p:nvPr>
        </p:nvSpPr>
        <p:spPr>
          <a:xfrm>
            <a:off x="311700" y="1243525"/>
            <a:ext cx="8520600" cy="517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Tipos primitivos: se pasan por copia-valor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Tipos objetos: se pasan por referencia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Ejemplo: La función </a:t>
            </a:r>
            <a:r>
              <a:rPr lang="en" b="1"/>
              <a:t>aumentar </a:t>
            </a:r>
            <a:r>
              <a:rPr lang="en"/>
              <a:t>suma 1 a ambos parámetros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solidFill>
                <a:srgbClr val="8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sz="1800"/>
          </a:p>
        </p:txBody>
      </p:sp>
      <p:sp>
        <p:nvSpPr>
          <p:cNvPr id="313" name="Google Shape;313;p41"/>
          <p:cNvSpPr txBox="1">
            <a:spLocks noGrp="1"/>
          </p:cNvSpPr>
          <p:nvPr>
            <p:ph type="title"/>
          </p:nvPr>
        </p:nvSpPr>
        <p:spPr>
          <a:xfrm>
            <a:off x="628675" y="275700"/>
            <a:ext cx="7886700" cy="7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Parámetros</a:t>
            </a:r>
            <a:endParaRPr/>
          </a:p>
        </p:txBody>
      </p:sp>
      <p:sp>
        <p:nvSpPr>
          <p:cNvPr id="314" name="Google Shape;314;p41"/>
          <p:cNvSpPr txBox="1"/>
          <p:nvPr/>
        </p:nvSpPr>
        <p:spPr>
          <a:xfrm>
            <a:off x="311700" y="3461467"/>
            <a:ext cx="3993300" cy="27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800000"/>
                </a:solidFill>
                <a:highlight>
                  <a:srgbClr val="FFFFFF"/>
                </a:highlight>
              </a:rPr>
              <a:t>let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 primitivo </a:t>
            </a:r>
            <a:r>
              <a:rPr lang="en" sz="180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800">
                <a:solidFill>
                  <a:srgbClr val="008C00"/>
                </a:solidFill>
                <a:highlight>
                  <a:srgbClr val="FFFFFF"/>
                </a:highlight>
              </a:rPr>
              <a:t>5</a:t>
            </a:r>
            <a:b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800" b="1">
                <a:solidFill>
                  <a:srgbClr val="800000"/>
                </a:solidFill>
                <a:highlight>
                  <a:srgbClr val="FFFFFF"/>
                </a:highlight>
              </a:rPr>
              <a:t>let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 objeto </a:t>
            </a:r>
            <a:r>
              <a:rPr lang="en" sz="1800">
                <a:solidFill>
                  <a:srgbClr val="808030"/>
                </a:solidFill>
                <a:highlight>
                  <a:srgbClr val="FFFFFF"/>
                </a:highlight>
              </a:rPr>
              <a:t>=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80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 valor</a:t>
            </a:r>
            <a:r>
              <a:rPr lang="en" sz="1800">
                <a:solidFill>
                  <a:srgbClr val="800080"/>
                </a:solidFill>
                <a:highlight>
                  <a:srgbClr val="FFFFFF"/>
                </a:highlight>
              </a:rPr>
              <a:t>: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800">
                <a:solidFill>
                  <a:srgbClr val="008C00"/>
                </a:solidFill>
                <a:highlight>
                  <a:srgbClr val="FFFFFF"/>
                </a:highlight>
              </a:rPr>
              <a:t>5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80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b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800" b="1">
                <a:solidFill>
                  <a:srgbClr val="800000"/>
                </a:solidFill>
                <a:highlight>
                  <a:srgbClr val="FFFFFF"/>
                </a:highlight>
              </a:rPr>
              <a:t>aumentar</a:t>
            </a:r>
            <a:r>
              <a:rPr lang="en" sz="1800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primitivo</a:t>
            </a:r>
            <a:r>
              <a:rPr lang="en" sz="1800">
                <a:solidFill>
                  <a:srgbClr val="808030"/>
                </a:solidFill>
                <a:highlight>
                  <a:srgbClr val="FFFFFF"/>
                </a:highlight>
              </a:rPr>
              <a:t>,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objeto</a:t>
            </a:r>
            <a:r>
              <a:rPr lang="en" sz="1800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b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800">
                <a:solidFill>
                  <a:srgbClr val="808030"/>
                </a:solidFill>
                <a:highlight>
                  <a:srgbClr val="FFFFFF"/>
                </a:highlight>
              </a:rPr>
              <a:t>// primitivo: 5 (se copio)</a:t>
            </a:r>
            <a:endParaRPr sz="1800">
              <a:solidFill>
                <a:srgbClr val="808030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rPr lang="en" sz="1800">
                <a:solidFill>
                  <a:srgbClr val="808030"/>
                </a:solidFill>
                <a:highlight>
                  <a:srgbClr val="FFFFFF"/>
                </a:highlight>
              </a:rPr>
              <a:t>// objeto.valor: 6 (se usó el mismo)</a:t>
            </a:r>
            <a:endParaRPr/>
          </a:p>
        </p:txBody>
      </p:sp>
      <p:cxnSp>
        <p:nvCxnSpPr>
          <p:cNvPr id="315" name="Google Shape;315;p41"/>
          <p:cNvCxnSpPr/>
          <p:nvPr/>
        </p:nvCxnSpPr>
        <p:spPr>
          <a:xfrm>
            <a:off x="4516250" y="3493267"/>
            <a:ext cx="0" cy="1725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6" name="Google Shape;316;p41"/>
          <p:cNvSpPr txBox="1"/>
          <p:nvPr/>
        </p:nvSpPr>
        <p:spPr>
          <a:xfrm>
            <a:off x="4727500" y="3465033"/>
            <a:ext cx="4104900" cy="27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" sz="1800" b="1">
                <a:solidFill>
                  <a:srgbClr val="800000"/>
                </a:solidFill>
                <a:highlight>
                  <a:srgbClr val="FFFFFF"/>
                </a:highlight>
              </a:rPr>
              <a:t>function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" sz="1800" b="1">
                <a:solidFill>
                  <a:srgbClr val="800000"/>
                </a:solidFill>
                <a:highlight>
                  <a:srgbClr val="FFFFFF"/>
                </a:highlight>
              </a:rPr>
              <a:t>aumentar</a:t>
            </a:r>
            <a:r>
              <a:rPr lang="en" sz="1800">
                <a:solidFill>
                  <a:srgbClr val="808030"/>
                </a:solidFill>
                <a:highlight>
                  <a:srgbClr val="FFFFFF"/>
                </a:highlight>
              </a:rPr>
              <a:t>(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primitivo</a:t>
            </a:r>
            <a:r>
              <a:rPr lang="en" sz="1800">
                <a:solidFill>
                  <a:srgbClr val="808030"/>
                </a:solidFill>
                <a:highlight>
                  <a:srgbClr val="FFFFFF"/>
                </a:highlight>
              </a:rPr>
              <a:t>,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 objeto</a:t>
            </a:r>
            <a:r>
              <a:rPr lang="en" sz="1800">
                <a:solidFill>
                  <a:srgbClr val="808030"/>
                </a:solidFill>
                <a:highlight>
                  <a:srgbClr val="FFFFFF"/>
                </a:highlight>
              </a:rPr>
              <a:t>)</a:t>
            </a:r>
            <a:r>
              <a:rPr lang="en" sz="1800">
                <a:solidFill>
                  <a:srgbClr val="800080"/>
                </a:solidFill>
                <a:highlight>
                  <a:srgbClr val="FFFFFF"/>
                </a:highlight>
              </a:rPr>
              <a:t>{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b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  primitivo</a:t>
            </a:r>
            <a:r>
              <a:rPr lang="en" sz="1800">
                <a:solidFill>
                  <a:srgbClr val="808030"/>
                </a:solidFill>
                <a:highlight>
                  <a:srgbClr val="FFFFFF"/>
                </a:highlight>
              </a:rPr>
              <a:t>++</a:t>
            </a:r>
            <a:r>
              <a:rPr lang="en" sz="1800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b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  objeto</a:t>
            </a:r>
            <a:r>
              <a:rPr lang="en" sz="1800">
                <a:solidFill>
                  <a:srgbClr val="808030"/>
                </a:solidFill>
                <a:highlight>
                  <a:srgbClr val="FFFFFF"/>
                </a:highlight>
              </a:rPr>
              <a:t>.</a:t>
            </a: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  <a:t>valor</a:t>
            </a:r>
            <a:r>
              <a:rPr lang="en" sz="1800">
                <a:solidFill>
                  <a:srgbClr val="808030"/>
                </a:solidFill>
                <a:highlight>
                  <a:srgbClr val="FFFFFF"/>
                </a:highlight>
              </a:rPr>
              <a:t>++</a:t>
            </a:r>
            <a:r>
              <a:rPr lang="en" sz="1800">
                <a:solidFill>
                  <a:srgbClr val="800080"/>
                </a:solidFill>
                <a:highlight>
                  <a:srgbClr val="FFFFFF"/>
                </a:highlight>
              </a:rPr>
              <a:t>;</a:t>
            </a:r>
            <a:b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800">
                <a:solidFill>
                  <a:srgbClr val="800080"/>
                </a:solidFill>
                <a:highlight>
                  <a:srgbClr val="FFFFFF"/>
                </a:highlight>
              </a:rPr>
              <a:t>}</a:t>
            </a:r>
            <a:br>
              <a:rPr lang="en" sz="1800">
                <a:solidFill>
                  <a:schemeClr val="dk1"/>
                </a:solidFill>
                <a:highlight>
                  <a:srgbClr val="FFFFFF"/>
                </a:highlight>
              </a:rPr>
            </a:br>
            <a:endParaRPr/>
          </a:p>
        </p:txBody>
      </p:sp>
      <p:sp>
        <p:nvSpPr>
          <p:cNvPr id="317" name="Google Shape;317;p41"/>
          <p:cNvSpPr txBox="1"/>
          <p:nvPr/>
        </p:nvSpPr>
        <p:spPr>
          <a:xfrm>
            <a:off x="2657125" y="5674000"/>
            <a:ext cx="62226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https://codepen.io/webUnicen/pen/KmyoXP</a:t>
            </a:r>
            <a:endParaRPr sz="2400" u="sng">
              <a:solidFill>
                <a:schemeClr val="hlink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548512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>
            <a:spLocks noGrp="1"/>
          </p:cNvSpPr>
          <p:nvPr>
            <p:ph type="body" idx="4294967295"/>
          </p:nvPr>
        </p:nvSpPr>
        <p:spPr>
          <a:xfrm>
            <a:off x="311700" y="1254849"/>
            <a:ext cx="8520600" cy="569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Cualquier argumento puede ser omitido o agregado.</a:t>
            </a:r>
            <a:endParaRPr sz="2400"/>
          </a:p>
          <a:p>
            <a:pPr marL="0" lvl="2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2400"/>
          </a:p>
          <a:p>
            <a:pPr marL="984250" lvl="2" indent="-635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" sz="200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sumar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(a, b, c)</a:t>
            </a:r>
            <a:endParaRPr sz="2000"/>
          </a:p>
          <a:p>
            <a:pPr marL="984250" lvl="2" indent="-635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000"/>
          </a:p>
          <a:p>
            <a:pPr marL="984250" lvl="2" indent="-635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2000">
                <a:solidFill>
                  <a:srgbClr val="FFC000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 a + b + c;</a:t>
            </a:r>
            <a:endParaRPr sz="2000"/>
          </a:p>
          <a:p>
            <a:pPr marL="984250" lvl="2" indent="-635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} </a:t>
            </a:r>
            <a:endParaRPr sz="2000">
              <a:latin typeface="Consolas"/>
              <a:ea typeface="Consolas"/>
              <a:cs typeface="Consolas"/>
              <a:sym typeface="Consolas"/>
            </a:endParaRPr>
          </a:p>
          <a:p>
            <a:pPr marL="984250" lvl="2" indent="-635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984250" lvl="2" indent="-635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sumar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000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//6</a:t>
            </a:r>
            <a:endParaRPr sz="2000"/>
          </a:p>
          <a:p>
            <a:pPr marL="984250" lvl="2" indent="-635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sumar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000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//NaN : Hace 1+2+undefined</a:t>
            </a:r>
            <a:endParaRPr sz="2000">
              <a:solidFill>
                <a:srgbClr val="7030A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84250" lvl="2" indent="-635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sumar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000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2000">
                <a:solidFill>
                  <a:srgbClr val="00B0F0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2000">
                <a:latin typeface="Consolas"/>
                <a:ea typeface="Consolas"/>
                <a:cs typeface="Consolas"/>
                <a:sym typeface="Consolas"/>
              </a:rPr>
              <a:t>); </a:t>
            </a:r>
            <a:r>
              <a:rPr lang="en" sz="2000">
                <a:solidFill>
                  <a:srgbClr val="7030A0"/>
                </a:solidFill>
                <a:latin typeface="Consolas"/>
                <a:ea typeface="Consolas"/>
                <a:cs typeface="Consolas"/>
                <a:sym typeface="Consolas"/>
              </a:rPr>
              <a:t>//6</a:t>
            </a:r>
            <a:endParaRPr sz="2000">
              <a:solidFill>
                <a:srgbClr val="7030A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84250" lvl="2" indent="-6350" algn="l" rtl="0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endParaRPr>
              <a:solidFill>
                <a:srgbClr val="92D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</a:pPr>
            <a:endParaRPr sz="24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42"/>
          <p:cNvSpPr txBox="1">
            <a:spLocks noGrp="1"/>
          </p:cNvSpPr>
          <p:nvPr>
            <p:ph type="title"/>
          </p:nvPr>
        </p:nvSpPr>
        <p:spPr>
          <a:xfrm>
            <a:off x="628675" y="275700"/>
            <a:ext cx="78867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Parámetros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15037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>
            <a:spLocks noGrp="1"/>
          </p:cNvSpPr>
          <p:nvPr>
            <p:ph type="body" idx="4294967295"/>
          </p:nvPr>
        </p:nvSpPr>
        <p:spPr>
          <a:xfrm>
            <a:off x="311700" y="1483450"/>
            <a:ext cx="8520600" cy="4013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Es una forma abreviada para escribir funciones:</a:t>
            </a:r>
            <a:endParaRPr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 b="1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(param) { }   </a:t>
            </a:r>
            <a:r>
              <a:rPr lang="en"/>
              <a:t>se reduce a 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 (param) </a:t>
            </a:r>
            <a:r>
              <a:rPr lang="en" sz="1800" b="1">
                <a:latin typeface="Consolas"/>
                <a:ea typeface="Consolas"/>
                <a:cs typeface="Consolas"/>
                <a:sym typeface="Consolas"/>
              </a:rPr>
              <a:t>=&gt;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 {}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Ejemplo: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unArreglo.forEach(elem =&gt; {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		console.log(elem)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})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70809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43"/>
          <p:cNvSpPr/>
          <p:nvPr/>
        </p:nvSpPr>
        <p:spPr>
          <a:xfrm>
            <a:off x="724325" y="2323200"/>
            <a:ext cx="2634000" cy="9465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3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Arrow Functions</a:t>
            </a:r>
            <a:endParaRPr/>
          </a:p>
        </p:txBody>
      </p:sp>
      <p:sp>
        <p:nvSpPr>
          <p:cNvPr id="331" name="Google Shape;331;p43"/>
          <p:cNvSpPr txBox="1"/>
          <p:nvPr/>
        </p:nvSpPr>
        <p:spPr>
          <a:xfrm>
            <a:off x="512475" y="6011067"/>
            <a:ext cx="6700800" cy="6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https://codepen.io/webUnicen/pen/KmyGxG</a:t>
            </a:r>
            <a:endParaRPr sz="2400" u="sng">
              <a:solidFill>
                <a:schemeClr val="hlink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32" name="Google Shape;332;p43"/>
          <p:cNvCxnSpPr/>
          <p:nvPr/>
        </p:nvCxnSpPr>
        <p:spPr>
          <a:xfrm rot="10800000" flipH="1">
            <a:off x="3743550" y="3063167"/>
            <a:ext cx="1651500" cy="33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3" name="Google Shape;333;p43"/>
          <p:cNvSpPr/>
          <p:nvPr/>
        </p:nvSpPr>
        <p:spPr>
          <a:xfrm>
            <a:off x="5669250" y="2323200"/>
            <a:ext cx="2005200" cy="946500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604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0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</a:t>
            </a:r>
            <a:endParaRPr/>
          </a:p>
        </p:txBody>
      </p:sp>
      <p:sp>
        <p:nvSpPr>
          <p:cNvPr id="224" name="Google Shape;224;p30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HTTP: Hypertext Transfer Protocol, ‘protocolo de transferencia de hipertextos’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 su variante segura HTTPS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Los usamos todo el tiempo para navegar por Internet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Permite hacer pedidos de recursos a un servidor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Consumir una API</a:t>
            </a:r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ctrTitle"/>
          </p:nvPr>
        </p:nvSpPr>
        <p:spPr>
          <a:xfrm>
            <a:off x="92400" y="128575"/>
            <a:ext cx="8962200" cy="807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Back-end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48429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Carrito de compras</a:t>
            </a:r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body" idx="1"/>
          </p:nvPr>
        </p:nvSpPr>
        <p:spPr>
          <a:xfrm>
            <a:off x="628650" y="1189349"/>
            <a:ext cx="7886700" cy="253197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A lo largo de este módulo vamos a trabajar con nuestro carrito de compras para lograr que guarde los datos en un servidor.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Vamos a hacerlo paso a paso. 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Un paso por clase.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205;p28">
            <a:extLst>
              <a:ext uri="{FF2B5EF4-FFF2-40B4-BE49-F238E27FC236}">
                <a16:creationId xmlns:a16="http://schemas.microsoft.com/office/drawing/2014/main" id="{41595D96-BC0E-4C25-BEF8-E5B95662DB8C}"/>
              </a:ext>
            </a:extLst>
          </p:cNvPr>
          <p:cNvSpPr txBox="1">
            <a:spLocks/>
          </p:cNvSpPr>
          <p:nvPr/>
        </p:nvSpPr>
        <p:spPr>
          <a:xfrm>
            <a:off x="781063" y="3779520"/>
            <a:ext cx="7886700" cy="599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dirty="0"/>
              <a:t>Que tenemos?</a:t>
            </a:r>
          </a:p>
        </p:txBody>
      </p:sp>
      <p:sp>
        <p:nvSpPr>
          <p:cNvPr id="5" name="Google Shape;206;p28">
            <a:extLst>
              <a:ext uri="{FF2B5EF4-FFF2-40B4-BE49-F238E27FC236}">
                <a16:creationId xmlns:a16="http://schemas.microsoft.com/office/drawing/2014/main" id="{24DF4655-9226-45A3-A95E-1EE5F3A2E4E1}"/>
              </a:ext>
            </a:extLst>
          </p:cNvPr>
          <p:cNvSpPr txBox="1">
            <a:spLocks/>
          </p:cNvSpPr>
          <p:nvPr/>
        </p:nvSpPr>
        <p:spPr>
          <a:xfrm>
            <a:off x="781050" y="4215101"/>
            <a:ext cx="7886700" cy="2448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es-AR"/>
              <a:t>Hasta ahora tenemos:</a:t>
            </a:r>
          </a:p>
          <a:p>
            <a:pPr marL="0" indent="0">
              <a:buFont typeface="Arial"/>
              <a:buNone/>
            </a:pPr>
            <a:r>
              <a:rPr lang="es-AR"/>
              <a:t>Un sitio web que permite agregar cosas al carrito mediante JS</a:t>
            </a:r>
          </a:p>
          <a:p>
            <a:pPr marL="0" indent="0">
              <a:buFont typeface="Arial"/>
              <a:buNone/>
            </a:pPr>
            <a:endParaRPr lang="es-AR"/>
          </a:p>
          <a:p>
            <a:pPr marL="0" indent="0">
              <a:buSzPts val="1100"/>
              <a:buFont typeface="Arial"/>
              <a:buNone/>
            </a:pPr>
            <a:r>
              <a:rPr lang="es-AR"/>
              <a:t>¿Que pasa al refrescar la página?</a:t>
            </a:r>
          </a:p>
        </p:txBody>
      </p:sp>
    </p:spTree>
    <p:extLst>
      <p:ext uri="{BB962C8B-B14F-4D97-AF65-F5344CB8AC3E}">
        <p14:creationId xmlns:p14="http://schemas.microsoft.com/office/powerpoint/2010/main" val="1573036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Limitaciones</a:t>
            </a:r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El código Javascript que se ejecuta en el cliente (navegador/browser) no se persiste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Hay formas de guardarlo, pero estaría guardado en la PC del usuario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Necesitamos tener esos datos en el servidor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00523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de Sistemas Web</a:t>
            </a: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76750" y="3275875"/>
            <a:ext cx="4926600" cy="1134300"/>
          </a:xfrm>
          <a:prstGeom prst="rect">
            <a:avLst/>
          </a:prstGeom>
          <a:noFill/>
          <a:ln w="28575" cap="flat" cmpd="sng">
            <a:solidFill>
              <a:srgbClr val="7F6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30"/>
          <p:cNvSpPr/>
          <p:nvPr/>
        </p:nvSpPr>
        <p:spPr>
          <a:xfrm>
            <a:off x="84338" y="4567900"/>
            <a:ext cx="4926600" cy="1373100"/>
          </a:xfrm>
          <a:prstGeom prst="rect">
            <a:avLst/>
          </a:prstGeom>
          <a:noFill/>
          <a:ln w="28575" cap="flat" cmpd="sng">
            <a:solidFill>
              <a:srgbClr val="7F6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30"/>
          <p:cNvSpPr txBox="1"/>
          <p:nvPr/>
        </p:nvSpPr>
        <p:spPr>
          <a:xfrm>
            <a:off x="252875" y="2202900"/>
            <a:ext cx="1530000" cy="902400"/>
          </a:xfrm>
          <a:prstGeom prst="rect">
            <a:avLst/>
          </a:prstGeom>
          <a:noFill/>
          <a:ln w="28575" cap="flat" cmpd="sng">
            <a:solidFill>
              <a:srgbClr val="212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Hardware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30"/>
          <p:cNvSpPr txBox="1"/>
          <p:nvPr/>
        </p:nvSpPr>
        <p:spPr>
          <a:xfrm>
            <a:off x="2060500" y="2202825"/>
            <a:ext cx="5239800" cy="902400"/>
          </a:xfrm>
          <a:prstGeom prst="rect">
            <a:avLst/>
          </a:prstGeom>
          <a:noFill/>
          <a:ln w="28575" cap="flat" cmpd="sng">
            <a:solidFill>
              <a:srgbClr val="212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Software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2" name="Google Shape;22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9863" y="2202888"/>
            <a:ext cx="921276" cy="902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30"/>
          <p:cNvCxnSpPr>
            <a:stCxn id="220" idx="3"/>
            <a:endCxn id="221" idx="1"/>
          </p:cNvCxnSpPr>
          <p:nvPr/>
        </p:nvCxnSpPr>
        <p:spPr>
          <a:xfrm>
            <a:off x="1782875" y="2654100"/>
            <a:ext cx="2775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4" name="Google Shape;224;p30"/>
          <p:cNvCxnSpPr>
            <a:stCxn id="221" idx="3"/>
            <a:endCxn id="222" idx="1"/>
          </p:cNvCxnSpPr>
          <p:nvPr/>
        </p:nvCxnSpPr>
        <p:spPr>
          <a:xfrm>
            <a:off x="7300300" y="2654025"/>
            <a:ext cx="6696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5" name="Google Shape;225;p30"/>
          <p:cNvSpPr txBox="1"/>
          <p:nvPr/>
        </p:nvSpPr>
        <p:spPr>
          <a:xfrm>
            <a:off x="252875" y="3582700"/>
            <a:ext cx="1530000" cy="607800"/>
          </a:xfrm>
          <a:prstGeom prst="rect">
            <a:avLst/>
          </a:prstGeom>
          <a:noFill/>
          <a:ln w="28575" cap="flat" cmpd="sng">
            <a:solidFill>
              <a:srgbClr val="212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Hardware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9850" y="3435463"/>
            <a:ext cx="921276" cy="902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7" name="Google Shape;227;p30"/>
          <p:cNvCxnSpPr>
            <a:stCxn id="228" idx="3"/>
            <a:endCxn id="229" idx="1"/>
          </p:cNvCxnSpPr>
          <p:nvPr/>
        </p:nvCxnSpPr>
        <p:spPr>
          <a:xfrm>
            <a:off x="1782875" y="5251150"/>
            <a:ext cx="4506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30"/>
          <p:cNvCxnSpPr>
            <a:stCxn id="231" idx="3"/>
            <a:endCxn id="226" idx="1"/>
          </p:cNvCxnSpPr>
          <p:nvPr/>
        </p:nvCxnSpPr>
        <p:spPr>
          <a:xfrm>
            <a:off x="6540775" y="3886600"/>
            <a:ext cx="14292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1" name="Google Shape;231;p30"/>
          <p:cNvSpPr txBox="1"/>
          <p:nvPr/>
        </p:nvSpPr>
        <p:spPr>
          <a:xfrm>
            <a:off x="5554375" y="3435550"/>
            <a:ext cx="986400" cy="902100"/>
          </a:xfrm>
          <a:prstGeom prst="rect">
            <a:avLst/>
          </a:prstGeom>
          <a:noFill/>
          <a:ln w="28575" cap="flat" cmpd="sng">
            <a:solidFill>
              <a:srgbClr val="212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Front end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3410275" y="3435550"/>
            <a:ext cx="1246800" cy="902100"/>
          </a:xfrm>
          <a:prstGeom prst="rect">
            <a:avLst/>
          </a:prstGeom>
          <a:noFill/>
          <a:ln w="28575" cap="flat" cmpd="sng">
            <a:solidFill>
              <a:srgbClr val="212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Back end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3" name="Google Shape;233;p30"/>
          <p:cNvCxnSpPr>
            <a:stCxn id="232" idx="3"/>
            <a:endCxn id="231" idx="1"/>
          </p:cNvCxnSpPr>
          <p:nvPr/>
        </p:nvCxnSpPr>
        <p:spPr>
          <a:xfrm>
            <a:off x="4657075" y="3886600"/>
            <a:ext cx="8973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30"/>
          <p:cNvSpPr txBox="1"/>
          <p:nvPr/>
        </p:nvSpPr>
        <p:spPr>
          <a:xfrm>
            <a:off x="24621" y="5531284"/>
            <a:ext cx="14292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Servidor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0"/>
          <p:cNvSpPr txBox="1"/>
          <p:nvPr/>
        </p:nvSpPr>
        <p:spPr>
          <a:xfrm>
            <a:off x="5332975" y="4673275"/>
            <a:ext cx="14292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Cliente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5235675" y="3275875"/>
            <a:ext cx="1702500" cy="1867200"/>
          </a:xfrm>
          <a:prstGeom prst="rect">
            <a:avLst/>
          </a:prstGeom>
          <a:noFill/>
          <a:ln w="28575" cap="flat" cmpd="sng">
            <a:solidFill>
              <a:srgbClr val="7F6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2703" y="4026453"/>
            <a:ext cx="607800" cy="6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/>
        </p:nvSpPr>
        <p:spPr>
          <a:xfrm>
            <a:off x="2233458" y="4800100"/>
            <a:ext cx="1633500" cy="902100"/>
          </a:xfrm>
          <a:prstGeom prst="rect">
            <a:avLst/>
          </a:prstGeom>
          <a:noFill/>
          <a:ln w="28575" cap="flat" cmpd="sng">
            <a:solidFill>
              <a:srgbClr val="212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Base de datos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8" name="Google Shape;238;p30"/>
          <p:cNvCxnSpPr>
            <a:stCxn id="229" idx="0"/>
            <a:endCxn id="232" idx="1"/>
          </p:cNvCxnSpPr>
          <p:nvPr/>
        </p:nvCxnSpPr>
        <p:spPr>
          <a:xfrm rot="10800000" flipH="1">
            <a:off x="3050208" y="3886600"/>
            <a:ext cx="360000" cy="91350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8" name="Google Shape;228;p30"/>
          <p:cNvSpPr txBox="1"/>
          <p:nvPr/>
        </p:nvSpPr>
        <p:spPr>
          <a:xfrm>
            <a:off x="252875" y="4947250"/>
            <a:ext cx="1530000" cy="607800"/>
          </a:xfrm>
          <a:prstGeom prst="rect">
            <a:avLst/>
          </a:prstGeom>
          <a:noFill/>
          <a:ln w="28575" cap="flat" cmpd="sng">
            <a:solidFill>
              <a:srgbClr val="212D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Hardware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0"/>
          <p:cNvSpPr txBox="1"/>
          <p:nvPr/>
        </p:nvSpPr>
        <p:spPr>
          <a:xfrm>
            <a:off x="52659" y="3156704"/>
            <a:ext cx="14292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Servidor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0" name="Google Shape;240;p30"/>
          <p:cNvCxnSpPr>
            <a:stCxn id="232" idx="1"/>
            <a:endCxn id="225" idx="3"/>
          </p:cNvCxnSpPr>
          <p:nvPr/>
        </p:nvCxnSpPr>
        <p:spPr>
          <a:xfrm rot="10800000">
            <a:off x="1782775" y="3886600"/>
            <a:ext cx="1627500" cy="0"/>
          </a:xfrm>
          <a:prstGeom prst="straightConnector1">
            <a:avLst/>
          </a:prstGeom>
          <a:noFill/>
          <a:ln w="2857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92233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Cliente</a:t>
            </a:r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132220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Se encarga de manejar la interfaz gráfica del usuario</a:t>
            </a:r>
            <a:endParaRPr dirty="0"/>
          </a:p>
        </p:txBody>
      </p:sp>
      <p:sp>
        <p:nvSpPr>
          <p:cNvPr id="4" name="Google Shape;251;p32">
            <a:extLst>
              <a:ext uri="{FF2B5EF4-FFF2-40B4-BE49-F238E27FC236}">
                <a16:creationId xmlns:a16="http://schemas.microsoft.com/office/drawing/2014/main" id="{7EDB507C-FAFF-4085-A071-38335725B152}"/>
              </a:ext>
            </a:extLst>
          </p:cNvPr>
          <p:cNvSpPr txBox="1">
            <a:spLocks/>
          </p:cNvSpPr>
          <p:nvPr/>
        </p:nvSpPr>
        <p:spPr>
          <a:xfrm>
            <a:off x="628663" y="3204282"/>
            <a:ext cx="78867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dirty="0"/>
              <a:t>Servidor</a:t>
            </a:r>
          </a:p>
        </p:txBody>
      </p:sp>
      <p:sp>
        <p:nvSpPr>
          <p:cNvPr id="5" name="Google Shape;252;p32">
            <a:extLst>
              <a:ext uri="{FF2B5EF4-FFF2-40B4-BE49-F238E27FC236}">
                <a16:creationId xmlns:a16="http://schemas.microsoft.com/office/drawing/2014/main" id="{91B84493-36D1-43B5-855B-3F9A11F61DC8}"/>
              </a:ext>
            </a:extLst>
          </p:cNvPr>
          <p:cNvSpPr txBox="1">
            <a:spLocks/>
          </p:cNvSpPr>
          <p:nvPr/>
        </p:nvSpPr>
        <p:spPr>
          <a:xfrm>
            <a:off x="628650" y="4137337"/>
            <a:ext cx="7886700" cy="237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es-AR"/>
              <a:t>Se encarga de:</a:t>
            </a:r>
          </a:p>
          <a:p>
            <a:pPr>
              <a:buFont typeface="Arial"/>
              <a:buChar char="●"/>
            </a:pPr>
            <a:r>
              <a:rPr lang="es-AR"/>
              <a:t>Almacenar los datos</a:t>
            </a:r>
          </a:p>
          <a:p>
            <a:pPr>
              <a:spcBef>
                <a:spcPts val="0"/>
              </a:spcBef>
              <a:buFont typeface="Arial"/>
              <a:buChar char="●"/>
            </a:pPr>
            <a:r>
              <a:rPr lang="es-AR"/>
              <a:t>Dar seguridad (que cada uno vea solo sus datos, etc)</a:t>
            </a:r>
          </a:p>
        </p:txBody>
      </p:sp>
    </p:spTree>
    <p:extLst>
      <p:ext uri="{BB962C8B-B14F-4D97-AF65-F5344CB8AC3E}">
        <p14:creationId xmlns:p14="http://schemas.microsoft.com/office/powerpoint/2010/main" val="37247206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Pasos:</a:t>
            </a:r>
            <a:endParaRPr/>
          </a:p>
        </p:txBody>
      </p:sp>
      <p:sp>
        <p:nvSpPr>
          <p:cNvPr id="258" name="Google Shape;258;p33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Estos son los pasos que vamos a seguir a través de las clases (el orden puede variar levemente):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 b="1"/>
              <a:t>Traer datos estáticos que están en el servidor (HOY)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Que esos datos sean dinámicos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Que esos datos estén guardados en un archivo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Guardar nuevos datos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Borrar datos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Editar datos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199744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4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</a:t>
            </a:r>
            <a:endParaRPr/>
          </a:p>
        </p:txBody>
      </p:sp>
      <p:sp>
        <p:nvSpPr>
          <p:cNvPr id="264" name="Google Shape;264;p34"/>
          <p:cNvSpPr txBox="1">
            <a:spLocks noGrp="1"/>
          </p:cNvSpPr>
          <p:nvPr>
            <p:ph type="body" idx="4294967295"/>
          </p:nvPr>
        </p:nvSpPr>
        <p:spPr>
          <a:xfrm>
            <a:off x="311700" y="1250074"/>
            <a:ext cx="8520600" cy="2043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Una API es una interfaz que nos da una aplicación para comunicarnos con ella</a:t>
            </a:r>
            <a:endParaRPr/>
          </a:p>
        </p:txBody>
      </p:sp>
      <p:sp>
        <p:nvSpPr>
          <p:cNvPr id="265" name="Google Shape;265;p34"/>
          <p:cNvSpPr txBox="1"/>
          <p:nvPr/>
        </p:nvSpPr>
        <p:spPr>
          <a:xfrm>
            <a:off x="831900" y="4365275"/>
            <a:ext cx="2799900" cy="15420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Cliente</a:t>
            </a:r>
            <a:endParaRPr sz="3000"/>
          </a:p>
        </p:txBody>
      </p:sp>
      <p:sp>
        <p:nvSpPr>
          <p:cNvPr id="266" name="Google Shape;266;p34"/>
          <p:cNvSpPr txBox="1"/>
          <p:nvPr/>
        </p:nvSpPr>
        <p:spPr>
          <a:xfrm>
            <a:off x="5701475" y="4365275"/>
            <a:ext cx="2799900" cy="15420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Programa Servidor</a:t>
            </a:r>
            <a:endParaRPr sz="3000"/>
          </a:p>
        </p:txBody>
      </p:sp>
      <p:cxnSp>
        <p:nvCxnSpPr>
          <p:cNvPr id="267" name="Google Shape;267;p34"/>
          <p:cNvCxnSpPr>
            <a:stCxn id="265" idx="3"/>
            <a:endCxn id="266" idx="1"/>
          </p:cNvCxnSpPr>
          <p:nvPr/>
        </p:nvCxnSpPr>
        <p:spPr>
          <a:xfrm>
            <a:off x="3631800" y="5136275"/>
            <a:ext cx="20697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" name="Google Shape;268;p34"/>
          <p:cNvSpPr/>
          <p:nvPr/>
        </p:nvSpPr>
        <p:spPr>
          <a:xfrm>
            <a:off x="5376850" y="4999325"/>
            <a:ext cx="253500" cy="273900"/>
          </a:xfrm>
          <a:prstGeom prst="ellipse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sp>
        <p:nvSpPr>
          <p:cNvPr id="269" name="Google Shape;269;p34"/>
          <p:cNvSpPr txBox="1"/>
          <p:nvPr/>
        </p:nvSpPr>
        <p:spPr>
          <a:xfrm>
            <a:off x="5062350" y="3107300"/>
            <a:ext cx="994200" cy="510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API</a:t>
            </a:r>
            <a:endParaRPr sz="3000"/>
          </a:p>
        </p:txBody>
      </p:sp>
      <p:cxnSp>
        <p:nvCxnSpPr>
          <p:cNvPr id="270" name="Google Shape;270;p34"/>
          <p:cNvCxnSpPr>
            <a:stCxn id="269" idx="2"/>
            <a:endCxn id="268" idx="0"/>
          </p:cNvCxnSpPr>
          <p:nvPr/>
        </p:nvCxnSpPr>
        <p:spPr>
          <a:xfrm flipH="1">
            <a:off x="5503650" y="3617300"/>
            <a:ext cx="55800" cy="13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9000464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5"/>
          <p:cNvSpPr txBox="1">
            <a:spLocks noGrp="1"/>
          </p:cNvSpPr>
          <p:nvPr>
            <p:ph type="body" idx="4294967295"/>
          </p:nvPr>
        </p:nvSpPr>
        <p:spPr>
          <a:xfrm>
            <a:off x="311700" y="1753575"/>
            <a:ext cx="8520600" cy="458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REST</a:t>
            </a:r>
            <a:r>
              <a:rPr lang="en" u="sng">
                <a:solidFill>
                  <a:schemeClr val="hlink"/>
                </a:solidFill>
                <a:hlinkClick r:id="rId3"/>
              </a:rPr>
              <a:t>: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Representational State Transfer</a:t>
            </a:r>
            <a:r>
              <a:rPr lang="en" sz="2400"/>
              <a:t>, es un tipo de arquitectura de desarrollo web que se apoya totalmente en el estándar HTTP.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Es el tipo de arquitectura más natural y estándar para crear APIs para servicios orientados a Internet.</a:t>
            </a:r>
            <a:endParaRPr sz="240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" sz="2400"/>
              <a:t>La mayoría de las APIs REST usan JSON para comunicarse.</a:t>
            </a:r>
            <a:endParaRPr sz="2400"/>
          </a:p>
        </p:txBody>
      </p:sp>
      <p:sp>
        <p:nvSpPr>
          <p:cNvPr id="276" name="Google Shape;276;p35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1027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6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</a:t>
            </a:r>
            <a:endParaRPr/>
          </a:p>
        </p:txBody>
      </p:sp>
      <p:sp>
        <p:nvSpPr>
          <p:cNvPr id="282" name="Google Shape;282;p36"/>
          <p:cNvSpPr txBox="1">
            <a:spLocks noGrp="1"/>
          </p:cNvSpPr>
          <p:nvPr>
            <p:ph type="body" idx="4294967295"/>
          </p:nvPr>
        </p:nvSpPr>
        <p:spPr>
          <a:xfrm>
            <a:off x="311700" y="1483450"/>
            <a:ext cx="8520600" cy="455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Se asocian URLs a recursos.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Al que se puede acceder o modificar mediante los métodos del protocolo HTTP.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Se basa en acciones (llamadas verbos) que manipulan los datos.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POST: Crear un recurso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GET: Obtener uno o muchos  recursos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PUT: Actualizar uno o muchos recursos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DELETE: Borrar un recurso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Se utilizan los errores del protocolo HTTP.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200 ok, 404 not found, etc.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965055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REST - EJEMPLO</a:t>
            </a:r>
            <a:endParaRPr/>
          </a:p>
        </p:txBody>
      </p:sp>
      <p:sp>
        <p:nvSpPr>
          <p:cNvPr id="288" name="Google Shape;288;p37"/>
          <p:cNvSpPr txBox="1">
            <a:spLocks noGrp="1"/>
          </p:cNvSpPr>
          <p:nvPr>
            <p:ph type="body" idx="4294967295"/>
          </p:nvPr>
        </p:nvSpPr>
        <p:spPr>
          <a:xfrm>
            <a:off x="311700" y="1701475"/>
            <a:ext cx="8520600" cy="4716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" sz="2200">
                <a:solidFill>
                  <a:schemeClr val="accent1"/>
                </a:solidFill>
                <a:highlight>
                  <a:srgbClr val="FFFFFF"/>
                </a:highlight>
              </a:rPr>
              <a:t>GET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 /facturas      </a:t>
            </a:r>
            <a:r>
              <a:rPr lang="en" sz="2200">
                <a:solidFill>
                  <a:srgbClr val="333333"/>
                </a:solidFill>
                <a:highlight>
                  <a:schemeClr val="lt1"/>
                </a:highlight>
              </a:rPr>
              <a:t>  (en genérico /facturas)</a:t>
            </a:r>
            <a:endParaRPr sz="2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A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cceder al listado de facturas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" sz="2200">
                <a:solidFill>
                  <a:schemeClr val="accent1"/>
                </a:solidFill>
                <a:highlight>
                  <a:srgbClr val="FFFFFF"/>
                </a:highlight>
              </a:rPr>
              <a:t>POST 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/facturas     </a:t>
            </a:r>
            <a:r>
              <a:rPr lang="en" sz="2200">
                <a:solidFill>
                  <a:srgbClr val="333333"/>
                </a:solidFill>
                <a:highlight>
                  <a:schemeClr val="lt1"/>
                </a:highlight>
              </a:rPr>
              <a:t> (en genérico /facturas)</a:t>
            </a:r>
            <a:endParaRPr sz="2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C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rear una factura nueva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" sz="2200">
                <a:solidFill>
                  <a:schemeClr val="accent1"/>
                </a:solidFill>
                <a:highlight>
                  <a:srgbClr val="FFFFFF"/>
                </a:highlight>
              </a:rPr>
              <a:t>GET 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/facturas/123 </a:t>
            </a:r>
            <a:r>
              <a:rPr lang="en" sz="2200">
                <a:solidFill>
                  <a:srgbClr val="333333"/>
                </a:solidFill>
                <a:highlight>
                  <a:schemeClr val="lt1"/>
                </a:highlight>
              </a:rPr>
              <a:t> (en genérico /facturas/:id_fact)</a:t>
            </a:r>
            <a:endParaRPr sz="2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A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cceder al detalle de </a:t>
            </a:r>
            <a:r>
              <a:rPr lang="en" sz="2200" b="1">
                <a:solidFill>
                  <a:srgbClr val="333333"/>
                </a:solidFill>
                <a:highlight>
                  <a:srgbClr val="FFFFFF"/>
                </a:highlight>
              </a:rPr>
              <a:t>una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 factura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" sz="2200">
                <a:solidFill>
                  <a:schemeClr val="accent1"/>
                </a:solidFill>
                <a:highlight>
                  <a:srgbClr val="FFFFFF"/>
                </a:highlight>
              </a:rPr>
              <a:t>PUT 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/facturas/123 </a:t>
            </a:r>
            <a:r>
              <a:rPr lang="en" sz="2200">
                <a:solidFill>
                  <a:srgbClr val="333333"/>
                </a:solidFill>
                <a:highlight>
                  <a:schemeClr val="lt1"/>
                </a:highlight>
              </a:rPr>
              <a:t> (en genérico /facturas/:id_fact)</a:t>
            </a:r>
            <a:endParaRPr sz="2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E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ditar la factura, sustituyendo la </a:t>
            </a:r>
            <a:r>
              <a:rPr lang="en" sz="2200" b="1">
                <a:solidFill>
                  <a:srgbClr val="333333"/>
                </a:solidFill>
                <a:highlight>
                  <a:srgbClr val="FFFFFF"/>
                </a:highlight>
              </a:rPr>
              <a:t>totalidad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 de la información anterior por la nueva.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" sz="2200">
                <a:solidFill>
                  <a:schemeClr val="accent1"/>
                </a:solidFill>
                <a:highlight>
                  <a:srgbClr val="FFFFFF"/>
                </a:highlight>
              </a:rPr>
              <a:t>DELETE 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/facturas/123 (en genérico /facturas/:id_fact)</a:t>
            </a:r>
            <a:endParaRPr sz="2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E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liminar la factura</a:t>
            </a:r>
            <a:endParaRPr sz="2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5164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 y el navegador</a:t>
            </a:r>
            <a:endParaRPr/>
          </a:p>
        </p:txBody>
      </p:sp>
      <p:sp>
        <p:nvSpPr>
          <p:cNvPr id="230" name="Google Shape;230;p31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El navegador es un cliente HTTP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Solicita archivos al servidor, lee y dibuja esos archivos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Elige que otros archivos descargar (CSS, img, js, etc)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Hay códigos de respuesta: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200: OK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404: Not found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500: Internal server error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8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Proxima Nova"/>
              <a:buNone/>
            </a:pPr>
            <a:r>
              <a:rPr lang="en"/>
              <a:t>Manejo de errores en REST</a:t>
            </a:r>
            <a:endParaRPr/>
          </a:p>
        </p:txBody>
      </p:sp>
      <p:sp>
        <p:nvSpPr>
          <p:cNvPr id="294" name="Google Shape;294;p38"/>
          <p:cNvSpPr txBox="1">
            <a:spLocks noGrp="1"/>
          </p:cNvSpPr>
          <p:nvPr>
            <p:ph type="body" idx="4294967295"/>
          </p:nvPr>
        </p:nvSpPr>
        <p:spPr>
          <a:xfrm>
            <a:off x="311700" y="1649400"/>
            <a:ext cx="8520600" cy="476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Proxima Nova"/>
              <a:buNone/>
            </a:pPr>
            <a:r>
              <a:rPr lang="en" sz="2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Se pueden utilizar los errores del protocolo</a:t>
            </a:r>
            <a:r>
              <a:rPr lang="en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400" b="1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HTTP</a:t>
            </a:r>
            <a:r>
              <a:rPr lang="en" sz="24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200 OK Standard response for successful HTTP requests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201 Created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202 Accepted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301 Moved Permanently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400 Bad Request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401 Unauthorised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402 Payment Required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403 Forbidden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404 Not Found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405 Method Not Allowed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500 Internal Server Error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501 Not Implemented</a:t>
            </a:r>
            <a:endParaRPr sz="18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320753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Mockear nuestro back-end</a:t>
            </a:r>
            <a:endParaRPr/>
          </a:p>
        </p:txBody>
      </p:sp>
      <p:sp>
        <p:nvSpPr>
          <p:cNvPr id="300" name="Google Shape;300;p39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73393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Mockear una API</a:t>
            </a:r>
            <a:endParaRPr/>
          </a:p>
        </p:txBody>
      </p:sp>
      <p:sp>
        <p:nvSpPr>
          <p:cNvPr id="306" name="Google Shape;306;p40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Primero vamos a mockear nuestra API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Mockear significa “reemplazar una implementación real por una falsa y simple”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Como las API devuelven JSON vamos a hacer nuestro archivo JSON estático</a:t>
            </a:r>
            <a:endParaRPr/>
          </a:p>
        </p:txBody>
      </p:sp>
      <p:sp>
        <p:nvSpPr>
          <p:cNvPr id="4" name="Google Shape;311;p41">
            <a:extLst>
              <a:ext uri="{FF2B5EF4-FFF2-40B4-BE49-F238E27FC236}">
                <a16:creationId xmlns:a16="http://schemas.microsoft.com/office/drawing/2014/main" id="{4B20B9E2-CEA7-4C2B-893C-E75D54C7E5C7}"/>
              </a:ext>
            </a:extLst>
          </p:cNvPr>
          <p:cNvSpPr txBox="1">
            <a:spLocks/>
          </p:cNvSpPr>
          <p:nvPr/>
        </p:nvSpPr>
        <p:spPr>
          <a:xfrm>
            <a:off x="628663" y="4140564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/>
              <a:t>Para qué mockeamos?</a:t>
            </a:r>
            <a:endParaRPr lang="es-AR" dirty="0"/>
          </a:p>
        </p:txBody>
      </p:sp>
      <p:sp>
        <p:nvSpPr>
          <p:cNvPr id="5" name="Google Shape;312;p41">
            <a:extLst>
              <a:ext uri="{FF2B5EF4-FFF2-40B4-BE49-F238E27FC236}">
                <a16:creationId xmlns:a16="http://schemas.microsoft.com/office/drawing/2014/main" id="{4C02A8D8-C447-4DC4-98E8-8EEB1B54D4FE}"/>
              </a:ext>
            </a:extLst>
          </p:cNvPr>
          <p:cNvSpPr txBox="1">
            <a:spLocks/>
          </p:cNvSpPr>
          <p:nvPr/>
        </p:nvSpPr>
        <p:spPr>
          <a:xfrm>
            <a:off x="628650" y="5395589"/>
            <a:ext cx="7886700" cy="13587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es-AR"/>
              <a:t>Nos permite trabajar con el front end aunque nuestro back end no esté implementado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9005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Creemos un archivo JSON</a:t>
            </a:r>
            <a:endParaRPr/>
          </a:p>
        </p:txBody>
      </p:sp>
      <p:sp>
        <p:nvSpPr>
          <p:cNvPr id="318" name="Google Shape;318;p42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En los archivos de nuestro servidor hagamos un “mock.json” con el contenido que queremos que nos devuelva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230064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</a:t>
            </a:r>
            <a:endParaRPr/>
          </a:p>
        </p:txBody>
      </p:sp>
      <p:sp>
        <p:nvSpPr>
          <p:cNvPr id="324" name="Google Shape;324;p43"/>
          <p:cNvSpPr txBox="1">
            <a:spLocks noGrp="1"/>
          </p:cNvSpPr>
          <p:nvPr>
            <p:ph type="body" idx="4294967295"/>
          </p:nvPr>
        </p:nvSpPr>
        <p:spPr>
          <a:xfrm>
            <a:off x="311700" y="1302150"/>
            <a:ext cx="8520600" cy="511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Vamos a inventar una respuesta (estilo de respuesta típica de una API):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43"/>
          <p:cNvSpPr txBox="1"/>
          <p:nvPr/>
        </p:nvSpPr>
        <p:spPr>
          <a:xfrm>
            <a:off x="826575" y="2637300"/>
            <a:ext cx="7607100" cy="46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4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"status": "OK",</a:t>
            </a:r>
            <a:endParaRPr sz="24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"compras": [</a:t>
            </a:r>
            <a:endParaRPr sz="24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sz="24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"producto": "Manzana",</a:t>
            </a:r>
            <a:endParaRPr sz="24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"precio": "20"</a:t>
            </a:r>
            <a:endParaRPr sz="24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24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43434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6" name="Google Shape;326;p43"/>
          <p:cNvSpPr txBox="1"/>
          <p:nvPr/>
        </p:nvSpPr>
        <p:spPr>
          <a:xfrm>
            <a:off x="4662300" y="3122450"/>
            <a:ext cx="4170000" cy="892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Array de todos los registros de compras</a:t>
            </a:r>
            <a:endParaRPr sz="2400"/>
          </a:p>
        </p:txBody>
      </p:sp>
      <p:cxnSp>
        <p:nvCxnSpPr>
          <p:cNvPr id="327" name="Google Shape;327;p43"/>
          <p:cNvCxnSpPr>
            <a:stCxn id="326" idx="1"/>
          </p:cNvCxnSpPr>
          <p:nvPr/>
        </p:nvCxnSpPr>
        <p:spPr>
          <a:xfrm flipH="1">
            <a:off x="3676500" y="3568550"/>
            <a:ext cx="985800" cy="309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903533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6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 la respuesta JSON </a:t>
            </a:r>
            <a:endParaRPr/>
          </a:p>
        </p:txBody>
      </p:sp>
      <p:sp>
        <p:nvSpPr>
          <p:cNvPr id="346" name="Google Shape;346;p46"/>
          <p:cNvSpPr txBox="1">
            <a:spLocks noGrp="1"/>
          </p:cNvSpPr>
          <p:nvPr>
            <p:ph type="body" idx="4294967295"/>
          </p:nvPr>
        </p:nvSpPr>
        <p:spPr>
          <a:xfrm>
            <a:off x="311700" y="1284800"/>
            <a:ext cx="8520600" cy="513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El navegador por defecto siempre hace GET para bajar las páginas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Si ponemos la URL en el navegador vemos directamente el JSON (aunque solo nos sirve para GET, no para otros métodos de HTTP)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" name="Google Shape;347;p46"/>
          <p:cNvPicPr preferRelativeResize="0"/>
          <p:nvPr/>
        </p:nvPicPr>
        <p:blipFill rotWithShape="1">
          <a:blip r:embed="rId3">
            <a:alphaModFix/>
          </a:blip>
          <a:srcRect t="6533" b="10340"/>
          <a:stretch/>
        </p:blipFill>
        <p:spPr>
          <a:xfrm>
            <a:off x="220500" y="4203000"/>
            <a:ext cx="8693325" cy="1507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493433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 de respuesta</a:t>
            </a:r>
            <a:endParaRPr/>
          </a:p>
        </p:txBody>
      </p:sp>
      <p:sp>
        <p:nvSpPr>
          <p:cNvPr id="353" name="Google Shape;353;p47"/>
          <p:cNvSpPr txBox="1">
            <a:spLocks noGrp="1"/>
          </p:cNvSpPr>
          <p:nvPr>
            <p:ph type="body" idx="4294967295"/>
          </p:nvPr>
        </p:nvSpPr>
        <p:spPr>
          <a:xfrm>
            <a:off x="311700" y="1302150"/>
            <a:ext cx="8520600" cy="511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Analizamos la estructura de la respuesta para poder leerla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47"/>
          <p:cNvSpPr txBox="1"/>
          <p:nvPr/>
        </p:nvSpPr>
        <p:spPr>
          <a:xfrm>
            <a:off x="705025" y="2459600"/>
            <a:ext cx="6483000" cy="39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0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"status"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2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"OK"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0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"compras"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[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{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20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"producto"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2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"Manzana"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en" sz="2000">
                <a:solidFill>
                  <a:srgbClr val="0451A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"precio"</a:t>
            </a: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en" sz="20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"20"</a:t>
            </a:r>
            <a:endParaRPr sz="20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]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5" name="Google Shape;355;p47"/>
          <p:cNvSpPr txBox="1"/>
          <p:nvPr/>
        </p:nvSpPr>
        <p:spPr>
          <a:xfrm>
            <a:off x="4662300" y="3122450"/>
            <a:ext cx="4170000" cy="586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Array de todos los registros</a:t>
            </a:r>
            <a:endParaRPr sz="2400"/>
          </a:p>
        </p:txBody>
      </p:sp>
      <p:cxnSp>
        <p:nvCxnSpPr>
          <p:cNvPr id="356" name="Google Shape;356;p47"/>
          <p:cNvCxnSpPr>
            <a:stCxn id="355" idx="1"/>
          </p:cNvCxnSpPr>
          <p:nvPr/>
        </p:nvCxnSpPr>
        <p:spPr>
          <a:xfrm flipH="1">
            <a:off x="3732600" y="3415850"/>
            <a:ext cx="929700" cy="151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9883193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8"/>
          <p:cNvPicPr preferRelativeResize="0"/>
          <p:nvPr/>
        </p:nvPicPr>
        <p:blipFill rotWithShape="1">
          <a:blip r:embed="rId3">
            <a:alphaModFix/>
          </a:blip>
          <a:srcRect t="5716" b="38891"/>
          <a:stretch/>
        </p:blipFill>
        <p:spPr>
          <a:xfrm>
            <a:off x="200625" y="1205175"/>
            <a:ext cx="8314750" cy="54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8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en el navegador</a:t>
            </a:r>
            <a:endParaRPr/>
          </a:p>
        </p:txBody>
      </p:sp>
      <p:sp>
        <p:nvSpPr>
          <p:cNvPr id="363" name="Google Shape;363;p48"/>
          <p:cNvSpPr txBox="1">
            <a:spLocks noGrp="1"/>
          </p:cNvSpPr>
          <p:nvPr>
            <p:ph type="body" idx="4294967295"/>
          </p:nvPr>
        </p:nvSpPr>
        <p:spPr>
          <a:xfrm>
            <a:off x="6064800" y="1692581"/>
            <a:ext cx="2850600" cy="1785600"/>
          </a:xfrm>
          <a:prstGeom prst="rect">
            <a:avLst/>
          </a:prstGeom>
          <a:solidFill>
            <a:srgbClr val="FFF2CC"/>
          </a:solidFill>
          <a:ln w="76200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Extensión para Chrome: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JSON Formatter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168413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9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Consumir la API</a:t>
            </a:r>
            <a:endParaRPr/>
          </a:p>
        </p:txBody>
      </p:sp>
      <p:sp>
        <p:nvSpPr>
          <p:cNvPr id="369" name="Google Shape;369;p49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500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Consumir la API mockeada</a:t>
            </a:r>
            <a:endParaRPr/>
          </a:p>
        </p:txBody>
      </p:sp>
      <p:sp>
        <p:nvSpPr>
          <p:cNvPr id="375" name="Google Shape;375;p50"/>
          <p:cNvSpPr txBox="1">
            <a:spLocks noGrp="1"/>
          </p:cNvSpPr>
          <p:nvPr>
            <p:ph type="body" idx="1"/>
          </p:nvPr>
        </p:nvSpPr>
        <p:spPr>
          <a:xfrm>
            <a:off x="146304" y="1299077"/>
            <a:ext cx="8887968" cy="172453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Ahora nos falta consumir esa API desde el front-end.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Lo que tenemos que ver es que el producto que pusimos en el JSON aparezca en la página</a:t>
            </a:r>
            <a:endParaRPr dirty="0"/>
          </a:p>
        </p:txBody>
      </p:sp>
      <p:sp>
        <p:nvSpPr>
          <p:cNvPr id="4" name="Google Shape;380;p51">
            <a:extLst>
              <a:ext uri="{FF2B5EF4-FFF2-40B4-BE49-F238E27FC236}">
                <a16:creationId xmlns:a16="http://schemas.microsoft.com/office/drawing/2014/main" id="{5A2DFB1A-2A2E-45D7-BB3C-7B991A7D5EA8}"/>
              </a:ext>
            </a:extLst>
          </p:cNvPr>
          <p:cNvSpPr txBox="1">
            <a:spLocks/>
          </p:cNvSpPr>
          <p:nvPr/>
        </p:nvSpPr>
        <p:spPr>
          <a:xfrm>
            <a:off x="781050" y="3418989"/>
            <a:ext cx="7886700" cy="3244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es-AR"/>
              <a:t>Hasta ahora teníamos:</a:t>
            </a:r>
          </a:p>
          <a:p>
            <a:pPr>
              <a:buFont typeface="Arial"/>
              <a:buChar char="●"/>
            </a:pPr>
            <a:r>
              <a:rPr lang="es-AR"/>
              <a:t>DOM (HTML)</a:t>
            </a:r>
          </a:p>
          <a:p>
            <a:pPr>
              <a:spcBef>
                <a:spcPts val="0"/>
              </a:spcBef>
              <a:buFont typeface="Arial"/>
              <a:buChar char="●"/>
            </a:pPr>
            <a:r>
              <a:rPr lang="es-AR"/>
              <a:t>Estilos (CSS)</a:t>
            </a:r>
          </a:p>
          <a:p>
            <a:pPr>
              <a:spcBef>
                <a:spcPts val="0"/>
              </a:spcBef>
              <a:buFont typeface="Arial"/>
              <a:buChar char="●"/>
            </a:pPr>
            <a:r>
              <a:rPr lang="es-AR"/>
              <a:t>Programar y editar el DOM (JS)</a:t>
            </a:r>
          </a:p>
          <a:p>
            <a:pPr marL="0" indent="0">
              <a:buFont typeface="Arial"/>
              <a:buNone/>
            </a:pPr>
            <a:r>
              <a:rPr lang="es-AR"/>
              <a:t>Todo dentro del cliente</a:t>
            </a:r>
          </a:p>
          <a:p>
            <a:pPr marL="0" indent="0">
              <a:buFont typeface="Arial"/>
              <a:buNone/>
            </a:pPr>
            <a:r>
              <a:rPr lang="es-AR"/>
              <a:t>Y ahora vamos a agregar:</a:t>
            </a:r>
          </a:p>
          <a:p>
            <a:pPr>
              <a:buFont typeface="Arial"/>
              <a:buChar char="●"/>
            </a:pPr>
            <a:r>
              <a:rPr lang="es-AR"/>
              <a:t>Conexión al servidor desde JS</a:t>
            </a:r>
          </a:p>
          <a:p>
            <a:pPr marL="0" indent="0">
              <a:buFont typeface="Arial"/>
              <a:buNone/>
            </a:pPr>
            <a:endParaRPr lang="es-AR"/>
          </a:p>
          <a:p>
            <a:pPr marL="0" indent="0">
              <a:buFont typeface="Arial"/>
              <a:buNone/>
            </a:pPr>
            <a:endParaRPr lang="es-AR"/>
          </a:p>
        </p:txBody>
      </p:sp>
      <p:sp>
        <p:nvSpPr>
          <p:cNvPr id="5" name="Google Shape;381;p51">
            <a:extLst>
              <a:ext uri="{FF2B5EF4-FFF2-40B4-BE49-F238E27FC236}">
                <a16:creationId xmlns:a16="http://schemas.microsoft.com/office/drawing/2014/main" id="{4F814E04-EE35-4F6D-BD60-9CB931BBD250}"/>
              </a:ext>
            </a:extLst>
          </p:cNvPr>
          <p:cNvSpPr txBox="1">
            <a:spLocks/>
          </p:cNvSpPr>
          <p:nvPr/>
        </p:nvSpPr>
        <p:spPr>
          <a:xfrm>
            <a:off x="781063" y="2938272"/>
            <a:ext cx="7886700" cy="795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dirty="0"/>
              <a:t>Nuestra situación:</a:t>
            </a:r>
          </a:p>
        </p:txBody>
      </p:sp>
    </p:spTree>
    <p:extLst>
      <p:ext uri="{BB962C8B-B14F-4D97-AF65-F5344CB8AC3E}">
        <p14:creationId xmlns:p14="http://schemas.microsoft.com/office/powerpoint/2010/main" val="2054078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Nest: un framework backend</a:t>
            </a:r>
            <a:endParaRPr/>
          </a:p>
        </p:txBody>
      </p:sp>
      <p:sp>
        <p:nvSpPr>
          <p:cNvPr id="236" name="Google Shape;236;p32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Nest o NestJS es un framework para construir aplicaciones Node.JS eficientes, y escalables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Usa progressive JavaScript y TypeScript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Combina OOP (Object Oriented Programming), FP (Functional Programming), and FRP (Functional Reactive Programming)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0325" y="4453450"/>
            <a:ext cx="6135249" cy="21814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/>
          <p:nvPr/>
        </p:nvSpPr>
        <p:spPr>
          <a:xfrm>
            <a:off x="0" y="6337275"/>
            <a:ext cx="2842800" cy="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https://docs.nestjs.com/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 txBox="1">
            <a:spLocks noGrp="1"/>
          </p:cNvSpPr>
          <p:nvPr>
            <p:ph type="body" idx="4294967295"/>
          </p:nvPr>
        </p:nvSpPr>
        <p:spPr>
          <a:xfrm>
            <a:off x="311700" y="1924050"/>
            <a:ext cx="8520600" cy="479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ES7 incorpora la interfaz </a:t>
            </a:r>
            <a:r>
              <a:rPr lang="en" b="1"/>
              <a:t>fetch() 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let promise = fetch(url);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El uso más simple de fetch() toma un argumento (la ruta del recurso que se quiera traer) y </a:t>
            </a:r>
            <a:r>
              <a:rPr lang="en" b="1" u="sng">
                <a:solidFill>
                  <a:schemeClr val="dk1"/>
                </a:solidFill>
              </a:rPr>
              <a:t>el resultado es una promesa</a:t>
            </a:r>
            <a:r>
              <a:rPr lang="en" u="sng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</a:rPr>
              <a:t>que contiene la respuesta (un objeto </a:t>
            </a:r>
            <a:r>
              <a:rPr lang="en" u="sng">
                <a:solidFill>
                  <a:schemeClr val="hlink"/>
                </a:solidFill>
                <a:hlinkClick r:id="rId3"/>
              </a:rPr>
              <a:t>Response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87" name="Google Shape;387;p52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Ajax en ES7</a:t>
            </a:r>
            <a:endParaRPr/>
          </a:p>
        </p:txBody>
      </p:sp>
      <p:sp>
        <p:nvSpPr>
          <p:cNvPr id="388" name="Google Shape;388;p52"/>
          <p:cNvSpPr txBox="1"/>
          <p:nvPr/>
        </p:nvSpPr>
        <p:spPr>
          <a:xfrm>
            <a:off x="910225" y="6417850"/>
            <a:ext cx="82338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https://developer.mozilla.org/es/docs/Web/API/Fetch_API/Utilizando_Fetch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1392992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3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AWAIT y ASYNC</a:t>
            </a:r>
            <a:endParaRPr/>
          </a:p>
        </p:txBody>
      </p:sp>
      <p:sp>
        <p:nvSpPr>
          <p:cNvPr id="394" name="Google Shape;394;p53"/>
          <p:cNvSpPr txBox="1">
            <a:spLocks noGrp="1"/>
          </p:cNvSpPr>
          <p:nvPr>
            <p:ph type="body" idx="4294967295"/>
          </p:nvPr>
        </p:nvSpPr>
        <p:spPr>
          <a:xfrm>
            <a:off x="311700" y="1530725"/>
            <a:ext cx="8520600" cy="488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En </a:t>
            </a:r>
            <a:r>
              <a:rPr lang="en" b="1"/>
              <a:t>ES8</a:t>
            </a:r>
            <a:r>
              <a:rPr lang="en"/>
              <a:t> se incorpora dos palabras reservadas para facilitar la escritura de código con promesas</a:t>
            </a:r>
            <a:endParaRPr/>
          </a:p>
        </p:txBody>
      </p:sp>
      <p:sp>
        <p:nvSpPr>
          <p:cNvPr id="395" name="Google Shape;395;p53"/>
          <p:cNvSpPr txBox="1"/>
          <p:nvPr/>
        </p:nvSpPr>
        <p:spPr>
          <a:xfrm>
            <a:off x="3667200" y="6492500"/>
            <a:ext cx="5476800" cy="4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https://javascript.info/async-await</a:t>
            </a:r>
            <a:endParaRPr/>
          </a:p>
        </p:txBody>
      </p:sp>
      <p:sp>
        <p:nvSpPr>
          <p:cNvPr id="396" name="Google Shape;396;p53"/>
          <p:cNvSpPr txBox="1"/>
          <p:nvPr/>
        </p:nvSpPr>
        <p:spPr>
          <a:xfrm>
            <a:off x="5155550" y="2416625"/>
            <a:ext cx="3196200" cy="4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AWAIT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Desencapsula el contenido de una promesa.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Se reescribe como el THEN de la promesa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Solo puede usarse dentro de funciones ASYNC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7" name="Google Shape;397;p53"/>
          <p:cNvSpPr txBox="1"/>
          <p:nvPr/>
        </p:nvSpPr>
        <p:spPr>
          <a:xfrm>
            <a:off x="843025" y="2456810"/>
            <a:ext cx="3196200" cy="416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ASYNC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Hace que una función devuelva una promesa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El return se encapsulará en la promesa automaticamente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5184192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4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Await</a:t>
            </a:r>
            <a:endParaRPr/>
          </a:p>
        </p:txBody>
      </p:sp>
      <p:sp>
        <p:nvSpPr>
          <p:cNvPr id="403" name="Google Shape;403;p54"/>
          <p:cNvSpPr txBox="1">
            <a:spLocks noGrp="1"/>
          </p:cNvSpPr>
          <p:nvPr>
            <p:ph type="body" idx="4294967295"/>
          </p:nvPr>
        </p:nvSpPr>
        <p:spPr>
          <a:xfrm>
            <a:off x="311700" y="1924050"/>
            <a:ext cx="8520600" cy="479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let promise = fetch(url);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Let response = await promise;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El await lee el objeto dentro de la promesa cuando esté listo.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Mientras tanto libera al navegador para que pueda hacer otra cosa.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4" name="Google Shape;404;p54"/>
          <p:cNvSpPr txBox="1"/>
          <p:nvPr/>
        </p:nvSpPr>
        <p:spPr>
          <a:xfrm>
            <a:off x="910225" y="6417850"/>
            <a:ext cx="82338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https://developer.mozilla.org/es/docs/Web/API/Fetch_API/Utilizando_Fetch</a:t>
            </a: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8623330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5"/>
          <p:cNvSpPr/>
          <p:nvPr/>
        </p:nvSpPr>
        <p:spPr>
          <a:xfrm>
            <a:off x="273026" y="1633145"/>
            <a:ext cx="2110500" cy="914700"/>
          </a:xfrm>
          <a:prstGeom prst="homePlate">
            <a:avLst>
              <a:gd name="adj" fmla="val 30129"/>
            </a:avLst>
          </a:prstGeom>
          <a:solidFill>
            <a:schemeClr val="dk2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Meto comida en el horno</a:t>
            </a:r>
            <a:endParaRPr sz="1800"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0" name="Google Shape;410;p55"/>
          <p:cNvSpPr/>
          <p:nvPr/>
        </p:nvSpPr>
        <p:spPr>
          <a:xfrm>
            <a:off x="2062250" y="1633150"/>
            <a:ext cx="4952100" cy="914700"/>
          </a:xfrm>
          <a:prstGeom prst="chevron">
            <a:avLst>
              <a:gd name="adj" fmla="val 29853"/>
            </a:avLst>
          </a:prstGeom>
          <a:solidFill>
            <a:schemeClr val="dk2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Miro el horno hasta que esté lista</a:t>
            </a:r>
            <a:endParaRPr sz="1800"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1" name="Google Shape;411;p55"/>
          <p:cNvSpPr/>
          <p:nvPr/>
        </p:nvSpPr>
        <p:spPr>
          <a:xfrm>
            <a:off x="6787750" y="1633150"/>
            <a:ext cx="2110500" cy="914700"/>
          </a:xfrm>
          <a:prstGeom prst="chevron">
            <a:avLst>
              <a:gd name="adj" fmla="val 29853"/>
            </a:avLst>
          </a:prstGeom>
          <a:solidFill>
            <a:schemeClr val="dk2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Ceno</a:t>
            </a:r>
            <a:endParaRPr sz="1800"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2" name="Google Shape;412;p55"/>
          <p:cNvSpPr/>
          <p:nvPr/>
        </p:nvSpPr>
        <p:spPr>
          <a:xfrm>
            <a:off x="273026" y="4605285"/>
            <a:ext cx="2110500" cy="914700"/>
          </a:xfrm>
          <a:prstGeom prst="homePlate">
            <a:avLst>
              <a:gd name="adj" fmla="val 30129"/>
            </a:avLst>
          </a:prstGeom>
          <a:solidFill>
            <a:schemeClr val="dk2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Meto comida en el horno y prendo timer</a:t>
            </a:r>
            <a:endParaRPr sz="1800"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3" name="Google Shape;413;p55"/>
          <p:cNvSpPr/>
          <p:nvPr/>
        </p:nvSpPr>
        <p:spPr>
          <a:xfrm>
            <a:off x="2062248" y="4605303"/>
            <a:ext cx="2110500" cy="914700"/>
          </a:xfrm>
          <a:prstGeom prst="chevron">
            <a:avLst>
              <a:gd name="adj" fmla="val 29853"/>
            </a:avLst>
          </a:prstGeom>
          <a:solidFill>
            <a:schemeClr val="dk2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Preparo la mesa</a:t>
            </a:r>
            <a:endParaRPr sz="1800"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4" name="Google Shape;414;p55"/>
          <p:cNvSpPr/>
          <p:nvPr/>
        </p:nvSpPr>
        <p:spPr>
          <a:xfrm>
            <a:off x="6787762" y="4605303"/>
            <a:ext cx="2110500" cy="914700"/>
          </a:xfrm>
          <a:prstGeom prst="chevron">
            <a:avLst>
              <a:gd name="adj" fmla="val 29853"/>
            </a:avLst>
          </a:prstGeom>
          <a:solidFill>
            <a:schemeClr val="dk2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Ceno con una serie</a:t>
            </a:r>
            <a:endParaRPr sz="1800"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5" name="Google Shape;415;p55"/>
          <p:cNvSpPr/>
          <p:nvPr/>
        </p:nvSpPr>
        <p:spPr>
          <a:xfrm>
            <a:off x="2000570" y="2682730"/>
            <a:ext cx="4858500" cy="914700"/>
          </a:xfrm>
          <a:prstGeom prst="chevron">
            <a:avLst>
              <a:gd name="adj" fmla="val 29853"/>
            </a:avLst>
          </a:prstGeom>
          <a:solidFill>
            <a:srgbClr val="666666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Se hace la comida</a:t>
            </a:r>
            <a:endParaRPr sz="1800"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6" name="Google Shape;416;p55"/>
          <p:cNvSpPr/>
          <p:nvPr/>
        </p:nvSpPr>
        <p:spPr>
          <a:xfrm>
            <a:off x="3884453" y="4605303"/>
            <a:ext cx="2110500" cy="914700"/>
          </a:xfrm>
          <a:prstGeom prst="chevron">
            <a:avLst>
              <a:gd name="adj" fmla="val 29853"/>
            </a:avLst>
          </a:prstGeom>
          <a:solidFill>
            <a:schemeClr val="dk2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Cargo la serie</a:t>
            </a:r>
            <a:endParaRPr sz="1800"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7" name="Google Shape;417;p55"/>
          <p:cNvSpPr/>
          <p:nvPr/>
        </p:nvSpPr>
        <p:spPr>
          <a:xfrm>
            <a:off x="5759718" y="4605303"/>
            <a:ext cx="1254600" cy="914700"/>
          </a:xfrm>
          <a:prstGeom prst="chevron">
            <a:avLst>
              <a:gd name="adj" fmla="val 29853"/>
            </a:avLst>
          </a:prstGeom>
          <a:solidFill>
            <a:schemeClr val="dk2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...</a:t>
            </a:r>
            <a:endParaRPr sz="1800"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8" name="Google Shape;418;p55"/>
          <p:cNvSpPr txBox="1"/>
          <p:nvPr/>
        </p:nvSpPr>
        <p:spPr>
          <a:xfrm>
            <a:off x="2787989" y="923100"/>
            <a:ext cx="3114300" cy="40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SINCRÓNICO</a:t>
            </a:r>
            <a:endParaRPr sz="2400"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9" name="Google Shape;419;p55"/>
          <p:cNvSpPr txBox="1"/>
          <p:nvPr/>
        </p:nvSpPr>
        <p:spPr>
          <a:xfrm>
            <a:off x="2695249" y="3945426"/>
            <a:ext cx="3299700" cy="40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ASINCRÓNICO</a:t>
            </a:r>
            <a:endParaRPr sz="2400"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0" name="Google Shape;420;p55"/>
          <p:cNvSpPr/>
          <p:nvPr/>
        </p:nvSpPr>
        <p:spPr>
          <a:xfrm>
            <a:off x="2000575" y="5750425"/>
            <a:ext cx="3994500" cy="914700"/>
          </a:xfrm>
          <a:prstGeom prst="chevron">
            <a:avLst>
              <a:gd name="adj" fmla="val 29853"/>
            </a:avLst>
          </a:prstGeom>
          <a:solidFill>
            <a:srgbClr val="666666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Se hace la comida</a:t>
            </a:r>
            <a:endParaRPr sz="1800"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1" name="Google Shape;421;p55"/>
          <p:cNvSpPr/>
          <p:nvPr/>
        </p:nvSpPr>
        <p:spPr>
          <a:xfrm>
            <a:off x="5605249" y="5750425"/>
            <a:ext cx="1409100" cy="914700"/>
          </a:xfrm>
          <a:prstGeom prst="chevron">
            <a:avLst>
              <a:gd name="adj" fmla="val 29853"/>
            </a:avLst>
          </a:prstGeom>
          <a:solidFill>
            <a:schemeClr val="accent5"/>
          </a:solidFill>
          <a:ln w="762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RING!</a:t>
            </a:r>
            <a:endParaRPr sz="1800"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2" name="Google Shape;422;p55"/>
          <p:cNvSpPr txBox="1"/>
          <p:nvPr/>
        </p:nvSpPr>
        <p:spPr>
          <a:xfrm>
            <a:off x="7436200" y="5846150"/>
            <a:ext cx="1707600" cy="9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Responde la promesa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423" name="Google Shape;423;p55"/>
          <p:cNvCxnSpPr>
            <a:stCxn id="422" idx="1"/>
            <a:endCxn id="421" idx="3"/>
          </p:cNvCxnSpPr>
          <p:nvPr/>
        </p:nvCxnSpPr>
        <p:spPr>
          <a:xfrm rot="10800000">
            <a:off x="7014400" y="6207800"/>
            <a:ext cx="421800" cy="957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89642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6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Recibir JSON</a:t>
            </a:r>
            <a:endParaRPr/>
          </a:p>
        </p:txBody>
      </p:sp>
      <p:sp>
        <p:nvSpPr>
          <p:cNvPr id="429" name="Google Shape;429;p56"/>
          <p:cNvSpPr txBox="1"/>
          <p:nvPr/>
        </p:nvSpPr>
        <p:spPr>
          <a:xfrm>
            <a:off x="628675" y="2533650"/>
            <a:ext cx="8247000" cy="3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 ejecutar res.json()</a:t>
            </a:r>
            <a:r>
              <a:rPr lang="en" sz="2400" b="1"/>
              <a:t> </a:t>
            </a:r>
            <a:r>
              <a:rPr lang="en" sz="2400"/>
              <a:t>se parsea (“compila”) a un objeto automáticamente. </a:t>
            </a: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Devuelve una promesa, dado que convertir a JSON puede demorar mucho</a:t>
            </a:r>
            <a:endParaRPr sz="2400"/>
          </a:p>
        </p:txBody>
      </p:sp>
      <p:sp>
        <p:nvSpPr>
          <p:cNvPr id="430" name="Google Shape;430;p56"/>
          <p:cNvSpPr txBox="1"/>
          <p:nvPr/>
        </p:nvSpPr>
        <p:spPr>
          <a:xfrm>
            <a:off x="152400" y="1496100"/>
            <a:ext cx="8668800" cy="111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response.json()</a:t>
            </a:r>
            <a:endParaRPr sz="2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	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508303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7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¿Y si el archivo no existe?</a:t>
            </a:r>
            <a:endParaRPr/>
          </a:p>
        </p:txBody>
      </p:sp>
      <p:sp>
        <p:nvSpPr>
          <p:cNvPr id="436" name="Google Shape;436;p57"/>
          <p:cNvSpPr txBox="1">
            <a:spLocks noGrp="1"/>
          </p:cNvSpPr>
          <p:nvPr>
            <p:ph type="body" idx="4294967295"/>
          </p:nvPr>
        </p:nvSpPr>
        <p:spPr>
          <a:xfrm>
            <a:off x="311700" y="1215350"/>
            <a:ext cx="8520600" cy="244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El objeto “response” tiene información de la respuesta obtenida del servidor.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Con response.ok nos dice si la descarga pudo hacerse correctamente (Código HTTP 200)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7" name="Google Shape;4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3763725"/>
            <a:ext cx="5715000" cy="2857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9774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8"/>
          <p:cNvSpPr txBox="1"/>
          <p:nvPr/>
        </p:nvSpPr>
        <p:spPr>
          <a:xfrm>
            <a:off x="176675" y="643875"/>
            <a:ext cx="8738700" cy="57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load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2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24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4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"#use-ajax"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24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fetch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4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2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2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ok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24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24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2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2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43" name="Google Shape;443;p58"/>
          <p:cNvSpPr/>
          <p:nvPr/>
        </p:nvSpPr>
        <p:spPr>
          <a:xfrm>
            <a:off x="3340301" y="3174000"/>
            <a:ext cx="2870100" cy="510000"/>
          </a:xfrm>
          <a:prstGeom prst="rect">
            <a:avLst/>
          </a:prstGeom>
          <a:solidFill>
            <a:srgbClr val="AF3E33">
              <a:alpha val="369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8"/>
          <p:cNvSpPr/>
          <p:nvPr/>
        </p:nvSpPr>
        <p:spPr>
          <a:xfrm>
            <a:off x="176675" y="738919"/>
            <a:ext cx="1163700" cy="510000"/>
          </a:xfrm>
          <a:prstGeom prst="rect">
            <a:avLst/>
          </a:prstGeom>
          <a:solidFill>
            <a:srgbClr val="AF3E33">
              <a:alpha val="369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58"/>
          <p:cNvSpPr/>
          <p:nvPr/>
        </p:nvSpPr>
        <p:spPr>
          <a:xfrm>
            <a:off x="3143250" y="2189225"/>
            <a:ext cx="990600" cy="510000"/>
          </a:xfrm>
          <a:prstGeom prst="rect">
            <a:avLst/>
          </a:prstGeom>
          <a:solidFill>
            <a:srgbClr val="AF3E33">
              <a:alpha val="369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58"/>
          <p:cNvSpPr/>
          <p:nvPr/>
        </p:nvSpPr>
        <p:spPr>
          <a:xfrm>
            <a:off x="4303630" y="2189225"/>
            <a:ext cx="1811400" cy="510000"/>
          </a:xfrm>
          <a:prstGeom prst="rect">
            <a:avLst/>
          </a:prstGeom>
          <a:solidFill>
            <a:srgbClr val="AF3E33">
              <a:alpha val="369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58"/>
          <p:cNvSpPr/>
          <p:nvPr/>
        </p:nvSpPr>
        <p:spPr>
          <a:xfrm>
            <a:off x="938492" y="2699225"/>
            <a:ext cx="2478000" cy="510000"/>
          </a:xfrm>
          <a:prstGeom prst="rect">
            <a:avLst/>
          </a:prstGeom>
          <a:solidFill>
            <a:srgbClr val="AF3E33">
              <a:alpha val="369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58"/>
          <p:cNvSpPr/>
          <p:nvPr/>
        </p:nvSpPr>
        <p:spPr>
          <a:xfrm>
            <a:off x="2279700" y="3174000"/>
            <a:ext cx="990600" cy="510000"/>
          </a:xfrm>
          <a:prstGeom prst="rect">
            <a:avLst/>
          </a:prstGeom>
          <a:solidFill>
            <a:srgbClr val="AF3E33">
              <a:alpha val="369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14757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1"/>
          <p:cNvSpPr txBox="1"/>
          <p:nvPr/>
        </p:nvSpPr>
        <p:spPr>
          <a:xfrm>
            <a:off x="176675" y="1155939"/>
            <a:ext cx="8738700" cy="50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load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2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24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4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"#use-ajax"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2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24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"&lt;h1&gt;Loading...&lt;/h1&gt;"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24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fetch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24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2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2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ok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24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2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24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2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2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24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4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5" name="Google Shape;465;p61"/>
          <p:cNvSpPr/>
          <p:nvPr/>
        </p:nvSpPr>
        <p:spPr>
          <a:xfrm>
            <a:off x="360325" y="2663189"/>
            <a:ext cx="8212200" cy="510000"/>
          </a:xfrm>
          <a:prstGeom prst="rect">
            <a:avLst/>
          </a:prstGeom>
          <a:solidFill>
            <a:srgbClr val="AF3E33">
              <a:alpha val="369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CB1D24E3-C487-44DD-B47C-FE378BD73F4D}"/>
              </a:ext>
            </a:extLst>
          </p:cNvPr>
          <p:cNvSpPr/>
          <p:nvPr/>
        </p:nvSpPr>
        <p:spPr>
          <a:xfrm>
            <a:off x="0" y="250754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3200" b="1" dirty="0"/>
              <a:t>¿Cómo agrego el cartelito de “Loading…”?</a:t>
            </a:r>
            <a:endParaRPr lang="es-AR" sz="3200" b="1" dirty="0"/>
          </a:p>
        </p:txBody>
      </p:sp>
    </p:spTree>
    <p:extLst>
      <p:ext uri="{BB962C8B-B14F-4D97-AF65-F5344CB8AC3E}">
        <p14:creationId xmlns:p14="http://schemas.microsoft.com/office/powerpoint/2010/main" val="27625560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3"/>
          <p:cNvSpPr txBox="1">
            <a:spLocks noGrp="1"/>
          </p:cNvSpPr>
          <p:nvPr>
            <p:ph type="title"/>
          </p:nvPr>
        </p:nvSpPr>
        <p:spPr>
          <a:xfrm>
            <a:off x="121920" y="426186"/>
            <a:ext cx="902208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en" sz="3200" dirty="0"/>
              <a:t>Y qué pasa si la descarga no se puede hacer?</a:t>
            </a:r>
            <a:br>
              <a:rPr lang="en" dirty="0"/>
            </a:br>
            <a:r>
              <a:rPr lang="en" dirty="0"/>
              <a:t>Promesas (Terminología)</a:t>
            </a:r>
            <a:endParaRPr dirty="0"/>
          </a:p>
        </p:txBody>
      </p:sp>
      <p:sp>
        <p:nvSpPr>
          <p:cNvPr id="476" name="Google Shape;476;p63"/>
          <p:cNvSpPr txBox="1">
            <a:spLocks noGrp="1"/>
          </p:cNvSpPr>
          <p:nvPr>
            <p:ph type="body" idx="4294967295"/>
          </p:nvPr>
        </p:nvSpPr>
        <p:spPr>
          <a:xfrm>
            <a:off x="311700" y="1708912"/>
            <a:ext cx="8520600" cy="5148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Una promesa tiene 4 estados</a:t>
            </a:r>
            <a:endParaRPr dirty="0"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 dirty="0"/>
              <a:t>Cumplida </a:t>
            </a:r>
            <a:r>
              <a:rPr lang="en" i="1" dirty="0"/>
              <a:t>(fulfilled)</a:t>
            </a:r>
            <a:endParaRPr i="1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dirty="0"/>
              <a:t>Rechazada </a:t>
            </a:r>
            <a:r>
              <a:rPr lang="en" i="1" dirty="0"/>
              <a:t>(rejected)</a:t>
            </a:r>
            <a:endParaRPr i="1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dirty="0"/>
              <a:t>Pendiente </a:t>
            </a:r>
            <a:r>
              <a:rPr lang="en" i="1" dirty="0"/>
              <a:t>(pending)</a:t>
            </a:r>
            <a:endParaRPr i="1" dirty="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 dirty="0"/>
              <a:t>Finalizada </a:t>
            </a:r>
            <a:r>
              <a:rPr lang="en" i="1" dirty="0"/>
              <a:t>(settled)</a:t>
            </a:r>
            <a:endParaRPr i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Término </a:t>
            </a:r>
            <a:r>
              <a:rPr lang="en" b="1" dirty="0">
                <a:solidFill>
                  <a:schemeClr val="dk1"/>
                </a:solidFill>
              </a:rPr>
              <a:t>then</a:t>
            </a:r>
            <a:endParaRPr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En vez de pasar funciones callback a una función, a la promesa le “encadenamos” las funciones callback.</a:t>
            </a:r>
            <a:endParaRPr dirty="0">
              <a:solidFill>
                <a:schemeClr val="dk1"/>
              </a:solidFill>
            </a:endParaRPr>
          </a:p>
          <a:p>
            <a:pPr marL="0" marR="13970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hazAlgo</a:t>
            </a:r>
            <a:r>
              <a:rPr lang="en" sz="18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exitoCallback</a:t>
            </a:r>
            <a:r>
              <a:rPr lang="en" sz="18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8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falloCallback</a:t>
            </a:r>
            <a:r>
              <a:rPr lang="en" sz="18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marR="139700" lvl="0" indent="457200" algn="l" rtl="0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hazAlgo</a:t>
            </a:r>
            <a:r>
              <a:rPr lang="en" sz="18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().</a:t>
            </a:r>
            <a:r>
              <a:rPr lang="en" sz="1800" dirty="0">
                <a:solidFill>
                  <a:srgbClr val="DD4A68"/>
                </a:solidFill>
                <a:latin typeface="Consolas"/>
                <a:ea typeface="Consolas"/>
                <a:cs typeface="Consolas"/>
                <a:sym typeface="Consolas"/>
              </a:rPr>
              <a:t>then</a:t>
            </a:r>
            <a:r>
              <a:rPr lang="en" sz="18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exitoCallback</a:t>
            </a:r>
            <a:r>
              <a:rPr lang="en" sz="18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" sz="1800" dirty="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falloCallback</a:t>
            </a:r>
            <a:r>
              <a:rPr lang="en" sz="1800" dirty="0">
                <a:solidFill>
                  <a:srgbClr val="999999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800" dirty="0">
              <a:solidFill>
                <a:srgbClr val="999999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477" name="Google Shape;4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750" y="2030373"/>
            <a:ext cx="3592800" cy="196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8" name="Google Shape;478;p63"/>
          <p:cNvCxnSpPr/>
          <p:nvPr/>
        </p:nvCxnSpPr>
        <p:spPr>
          <a:xfrm flipH="1">
            <a:off x="1640425" y="5710525"/>
            <a:ext cx="2313000" cy="1794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9" name="Google Shape;479;p63"/>
          <p:cNvSpPr txBox="1"/>
          <p:nvPr/>
        </p:nvSpPr>
        <p:spPr>
          <a:xfrm>
            <a:off x="3953425" y="5341300"/>
            <a:ext cx="15060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FF"/>
                </a:solidFill>
              </a:rPr>
              <a:t>Promise</a:t>
            </a:r>
            <a:endParaRPr sz="240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74238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4"/>
          <p:cNvSpPr txBox="1"/>
          <p:nvPr/>
        </p:nvSpPr>
        <p:spPr>
          <a:xfrm>
            <a:off x="176675" y="643875"/>
            <a:ext cx="8881500" cy="6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async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load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querySelector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"#use-ajax"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"&lt;h1&gt;Loading...&lt;/h1&gt;"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fetch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url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ok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await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endParaRPr sz="1800">
              <a:solidFill>
                <a:srgbClr val="AF00D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"&lt;h1&gt;Error - Failed URL!&lt;/h1&gt;"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8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catch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response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8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innerHTML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" sz="18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"&lt;h1&gt;Connection error&lt;/h1&gt;"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5" name="Google Shape;485;p64"/>
          <p:cNvSpPr/>
          <p:nvPr/>
        </p:nvSpPr>
        <p:spPr>
          <a:xfrm>
            <a:off x="337275" y="1835414"/>
            <a:ext cx="867300" cy="321300"/>
          </a:xfrm>
          <a:prstGeom prst="rect">
            <a:avLst/>
          </a:prstGeom>
          <a:solidFill>
            <a:srgbClr val="AF3E33">
              <a:alpha val="369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64"/>
          <p:cNvSpPr/>
          <p:nvPr/>
        </p:nvSpPr>
        <p:spPr>
          <a:xfrm>
            <a:off x="369397" y="5176194"/>
            <a:ext cx="867300" cy="321300"/>
          </a:xfrm>
          <a:prstGeom prst="rect">
            <a:avLst/>
          </a:prstGeom>
          <a:solidFill>
            <a:srgbClr val="AF3E33">
              <a:alpha val="3692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694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Webserver en Nest</a:t>
            </a:r>
            <a:endParaRPr/>
          </a:p>
        </p:txBody>
      </p:sp>
      <p:sp>
        <p:nvSpPr>
          <p:cNvPr id="244" name="Google Shape;244;p33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Vamos a hacer un web server de un sitio estático en Nest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5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Funcionamiento</a:t>
            </a:r>
            <a:endParaRPr/>
          </a:p>
        </p:txBody>
      </p:sp>
      <p:pic>
        <p:nvPicPr>
          <p:cNvPr id="492" name="Google Shape;492;p65"/>
          <p:cNvPicPr preferRelativeResize="0"/>
          <p:nvPr/>
        </p:nvPicPr>
        <p:blipFill rotWithShape="1">
          <a:blip r:embed="rId3">
            <a:alphaModFix/>
          </a:blip>
          <a:srcRect l="18866" t="19216" r="19355" b="22728"/>
          <a:stretch/>
        </p:blipFill>
        <p:spPr>
          <a:xfrm>
            <a:off x="686375" y="2325137"/>
            <a:ext cx="7771300" cy="31645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157495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Rutas y APIs</a:t>
            </a:r>
            <a:endParaRPr/>
          </a:p>
        </p:txBody>
      </p:sp>
      <p:sp>
        <p:nvSpPr>
          <p:cNvPr id="359" name="Google Shape;359;p47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Back-end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01108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8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Servidor estático vs dinámico</a:t>
            </a:r>
            <a:endParaRPr/>
          </a:p>
        </p:txBody>
      </p:sp>
      <p:sp>
        <p:nvSpPr>
          <p:cNvPr id="365" name="Google Shape;365;p48"/>
          <p:cNvSpPr txBox="1">
            <a:spLocks noGrp="1"/>
          </p:cNvSpPr>
          <p:nvPr>
            <p:ph type="body" idx="4294967295"/>
          </p:nvPr>
        </p:nvSpPr>
        <p:spPr>
          <a:xfrm>
            <a:off x="311700" y="1614725"/>
            <a:ext cx="8520600" cy="480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Mostrar un archivo estático (sea HTML, CSS, JS, o JSON) podemos hacerlo con sitios estáticos como hemos hecho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Pero…  en algún momento necesitamos ejecutar código en el servidor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517687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Rutas</a:t>
            </a:r>
            <a:endParaRPr/>
          </a:p>
        </p:txBody>
      </p:sp>
      <p:sp>
        <p:nvSpPr>
          <p:cNvPr id="371" name="Google Shape;371;p49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Dijimos que las APIs responden a diferentes endpoint que eran diferentes URLs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Repasemos!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557091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0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REST</a:t>
            </a:r>
            <a:endParaRPr/>
          </a:p>
        </p:txBody>
      </p:sp>
      <p:sp>
        <p:nvSpPr>
          <p:cNvPr id="377" name="Google Shape;377;p50"/>
          <p:cNvSpPr txBox="1">
            <a:spLocks noGrp="1"/>
          </p:cNvSpPr>
          <p:nvPr>
            <p:ph type="body" idx="4294967295"/>
          </p:nvPr>
        </p:nvSpPr>
        <p:spPr>
          <a:xfrm>
            <a:off x="311700" y="1483450"/>
            <a:ext cx="8520600" cy="4554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Se asocian URLs a recursos.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Al que se puede acceder o modificar mediante los métodos del protocolo HTTP.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Se basa en acciones (llamadas verbos) que manipulan los datos.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POST: Crear un recurso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GET: Obtener uno o muchos  recursos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PUT: Actualizar uno o muchos recursos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DELETE: Borrar un recurso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Se utilizan los errores del protocolo HTTP.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200 ok, 404 not found, etc.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988398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1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REST - EJEMPLO</a:t>
            </a:r>
            <a:endParaRPr/>
          </a:p>
        </p:txBody>
      </p:sp>
      <p:sp>
        <p:nvSpPr>
          <p:cNvPr id="383" name="Google Shape;383;p51"/>
          <p:cNvSpPr txBox="1">
            <a:spLocks noGrp="1"/>
          </p:cNvSpPr>
          <p:nvPr>
            <p:ph type="body" idx="4294967295"/>
          </p:nvPr>
        </p:nvSpPr>
        <p:spPr>
          <a:xfrm>
            <a:off x="311700" y="1701475"/>
            <a:ext cx="8520600" cy="4716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" sz="2200">
                <a:solidFill>
                  <a:schemeClr val="accent1"/>
                </a:solidFill>
                <a:highlight>
                  <a:srgbClr val="FFFFFF"/>
                </a:highlight>
              </a:rPr>
              <a:t>GET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 /facturas      </a:t>
            </a:r>
            <a:r>
              <a:rPr lang="en" sz="2200">
                <a:solidFill>
                  <a:srgbClr val="333333"/>
                </a:solidFill>
                <a:highlight>
                  <a:schemeClr val="lt1"/>
                </a:highlight>
              </a:rPr>
              <a:t>  (en genérico /facturas)</a:t>
            </a:r>
            <a:endParaRPr sz="2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A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cceder al listado de facturas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" sz="2200">
                <a:solidFill>
                  <a:schemeClr val="accent1"/>
                </a:solidFill>
                <a:highlight>
                  <a:srgbClr val="FFFFFF"/>
                </a:highlight>
              </a:rPr>
              <a:t>POST 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/facturas     </a:t>
            </a:r>
            <a:r>
              <a:rPr lang="en" sz="2200">
                <a:solidFill>
                  <a:srgbClr val="333333"/>
                </a:solidFill>
                <a:highlight>
                  <a:schemeClr val="lt1"/>
                </a:highlight>
              </a:rPr>
              <a:t> (en genérico /facturas)</a:t>
            </a:r>
            <a:endParaRPr sz="2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C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rear una factura nueva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" sz="2200">
                <a:solidFill>
                  <a:schemeClr val="accent1"/>
                </a:solidFill>
                <a:highlight>
                  <a:srgbClr val="FFFFFF"/>
                </a:highlight>
              </a:rPr>
              <a:t>GET 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/facturas/123 </a:t>
            </a:r>
            <a:r>
              <a:rPr lang="en" sz="2200">
                <a:solidFill>
                  <a:srgbClr val="333333"/>
                </a:solidFill>
                <a:highlight>
                  <a:schemeClr val="lt1"/>
                </a:highlight>
              </a:rPr>
              <a:t> (en genérico /facturas/:id_fact)</a:t>
            </a:r>
            <a:endParaRPr sz="2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A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cceder al detalle de </a:t>
            </a:r>
            <a:r>
              <a:rPr lang="en" sz="2200" b="1">
                <a:solidFill>
                  <a:srgbClr val="333333"/>
                </a:solidFill>
                <a:highlight>
                  <a:srgbClr val="FFFFFF"/>
                </a:highlight>
              </a:rPr>
              <a:t>una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 factura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" sz="2200">
                <a:solidFill>
                  <a:schemeClr val="accent1"/>
                </a:solidFill>
                <a:highlight>
                  <a:srgbClr val="FFFFFF"/>
                </a:highlight>
              </a:rPr>
              <a:t>PUT 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/facturas/123 </a:t>
            </a:r>
            <a:r>
              <a:rPr lang="en" sz="2200">
                <a:solidFill>
                  <a:srgbClr val="333333"/>
                </a:solidFill>
                <a:highlight>
                  <a:schemeClr val="lt1"/>
                </a:highlight>
              </a:rPr>
              <a:t> (en genérico /facturas/:id_fact)</a:t>
            </a:r>
            <a:endParaRPr sz="2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E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ditar la factura, sustituyendo la </a:t>
            </a:r>
            <a:r>
              <a:rPr lang="en" sz="2200" b="1">
                <a:solidFill>
                  <a:srgbClr val="333333"/>
                </a:solidFill>
                <a:highlight>
                  <a:srgbClr val="FFFFFF"/>
                </a:highlight>
              </a:rPr>
              <a:t>totalidad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 de la información anterior por la nueva.</a:t>
            </a:r>
            <a:endParaRPr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" sz="2200">
                <a:solidFill>
                  <a:schemeClr val="accent1"/>
                </a:solidFill>
                <a:highlight>
                  <a:srgbClr val="FFFFFF"/>
                </a:highlight>
              </a:rPr>
              <a:t>DELETE 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/facturas/123 (en genérico /facturas/:id_fact)</a:t>
            </a:r>
            <a:endParaRPr sz="2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</a:rPr>
              <a:t>E</a:t>
            </a:r>
            <a:r>
              <a:rPr lang="en" sz="2200">
                <a:solidFill>
                  <a:srgbClr val="333333"/>
                </a:solidFill>
                <a:highlight>
                  <a:srgbClr val="FFFFFF"/>
                </a:highlight>
              </a:rPr>
              <a:t>liminar la factura</a:t>
            </a:r>
            <a:endParaRPr sz="2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2319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2"/>
          <p:cNvSpPr txBox="1">
            <a:spLocks noGrp="1"/>
          </p:cNvSpPr>
          <p:nvPr>
            <p:ph type="body" idx="4294967295"/>
          </p:nvPr>
        </p:nvSpPr>
        <p:spPr>
          <a:xfrm>
            <a:off x="311700" y="1940650"/>
            <a:ext cx="8520600" cy="441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Las URL exponen </a:t>
            </a:r>
            <a:r>
              <a:rPr lang="en" b="1"/>
              <a:t>recursos </a:t>
            </a:r>
            <a:r>
              <a:rPr lang="en"/>
              <a:t>a través de diferentes direcciones </a:t>
            </a:r>
            <a:r>
              <a:rPr lang="en" i="1"/>
              <a:t>o endpoints.</a:t>
            </a:r>
            <a:endParaRPr i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Ejemplos de </a:t>
            </a:r>
            <a:r>
              <a:rPr lang="en" i="1"/>
              <a:t>endpoints</a:t>
            </a:r>
            <a:r>
              <a:rPr lang="en"/>
              <a:t> en una aplicación: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Usuarios 				 →ex.com/</a:t>
            </a:r>
            <a:r>
              <a:rPr lang="en" b="1"/>
              <a:t>usuario</a:t>
            </a:r>
            <a:r>
              <a:rPr lang="en"/>
              <a:t>/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Tareas					 →ex.com/</a:t>
            </a:r>
            <a:r>
              <a:rPr lang="en" b="1"/>
              <a:t>tarea</a:t>
            </a:r>
            <a:r>
              <a:rPr lang="en"/>
              <a:t>/5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"/>
              <a:t>Imágenes de usuario→ex.com/</a:t>
            </a:r>
            <a:r>
              <a:rPr lang="en" b="1"/>
              <a:t>usuario</a:t>
            </a:r>
            <a:r>
              <a:rPr lang="en"/>
              <a:t>/2/</a:t>
            </a:r>
            <a:r>
              <a:rPr lang="en" b="1"/>
              <a:t>imagenes</a:t>
            </a:r>
            <a:endParaRPr b="1"/>
          </a:p>
        </p:txBody>
      </p:sp>
      <p:sp>
        <p:nvSpPr>
          <p:cNvPr id="389" name="Google Shape;389;p52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API Rest</a:t>
            </a:r>
            <a:endParaRPr/>
          </a:p>
        </p:txBody>
      </p:sp>
      <p:cxnSp>
        <p:nvCxnSpPr>
          <p:cNvPr id="390" name="Google Shape;390;p52"/>
          <p:cNvCxnSpPr/>
          <p:nvPr/>
        </p:nvCxnSpPr>
        <p:spPr>
          <a:xfrm>
            <a:off x="5827600" y="4916438"/>
            <a:ext cx="10197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52"/>
          <p:cNvCxnSpPr/>
          <p:nvPr/>
        </p:nvCxnSpPr>
        <p:spPr>
          <a:xfrm>
            <a:off x="5773171" y="5390171"/>
            <a:ext cx="7830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2" name="Google Shape;392;p52"/>
          <p:cNvCxnSpPr/>
          <p:nvPr/>
        </p:nvCxnSpPr>
        <p:spPr>
          <a:xfrm>
            <a:off x="3711550" y="6131300"/>
            <a:ext cx="10560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" name="Google Shape;393;p52"/>
          <p:cNvSpPr txBox="1"/>
          <p:nvPr/>
        </p:nvSpPr>
        <p:spPr>
          <a:xfrm>
            <a:off x="6626725" y="2593367"/>
            <a:ext cx="2503500" cy="1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SUSTANTIVOS</a:t>
            </a:r>
            <a:endParaRPr sz="2400" b="1"/>
          </a:p>
        </p:txBody>
      </p:sp>
      <p:cxnSp>
        <p:nvCxnSpPr>
          <p:cNvPr id="394" name="Google Shape;394;p52"/>
          <p:cNvCxnSpPr/>
          <p:nvPr/>
        </p:nvCxnSpPr>
        <p:spPr>
          <a:xfrm>
            <a:off x="6990925" y="3336167"/>
            <a:ext cx="17751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5" name="Google Shape;395;p52"/>
          <p:cNvCxnSpPr/>
          <p:nvPr/>
        </p:nvCxnSpPr>
        <p:spPr>
          <a:xfrm>
            <a:off x="5433150" y="6131300"/>
            <a:ext cx="12681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6856817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3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Pretty URLs</a:t>
            </a:r>
            <a:endParaRPr/>
          </a:p>
        </p:txBody>
      </p:sp>
      <p:sp>
        <p:nvSpPr>
          <p:cNvPr id="401" name="Google Shape;401;p53"/>
          <p:cNvSpPr txBox="1">
            <a:spLocks noGrp="1"/>
          </p:cNvSpPr>
          <p:nvPr>
            <p:ph type="body" idx="4294967295"/>
          </p:nvPr>
        </p:nvSpPr>
        <p:spPr>
          <a:xfrm>
            <a:off x="311700" y="1651000"/>
            <a:ext cx="8520600" cy="476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>
                <a:solidFill>
                  <a:schemeClr val="dk1"/>
                </a:solidFill>
              </a:rPr>
              <a:t>No puedo tener un archivo HTML para cada </a:t>
            </a:r>
            <a:r>
              <a:rPr lang="en"/>
              <a:t>factura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Necesitamos que nuestro servidor </a:t>
            </a:r>
            <a:r>
              <a:rPr lang="en">
                <a:solidFill>
                  <a:schemeClr val="dk1"/>
                </a:solidFill>
              </a:rPr>
              <a:t>sepa entender (a.k.a. parsear) la URL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En base a la ruta elige qué código ejecutar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"/>
              <a:t>Algunas partes van a ser “parámetros” (el código de factura 123 por ejemplo)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16551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4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Pretty URLs</a:t>
            </a:r>
            <a:endParaRPr/>
          </a:p>
        </p:txBody>
      </p:sp>
      <p:sp>
        <p:nvSpPr>
          <p:cNvPr id="407" name="Google Shape;407;p54"/>
          <p:cNvSpPr txBox="1">
            <a:spLocks noGrp="1"/>
          </p:cNvSpPr>
          <p:nvPr>
            <p:ph type="body" idx="4294967295"/>
          </p:nvPr>
        </p:nvSpPr>
        <p:spPr>
          <a:xfrm>
            <a:off x="311700" y="1316775"/>
            <a:ext cx="8520600" cy="499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URLs semánticas (amigables o </a:t>
            </a:r>
            <a:r>
              <a:rPr lang="en" i="1"/>
              <a:t>pretty urls</a:t>
            </a:r>
            <a:r>
              <a:rPr lang="en"/>
              <a:t>)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Fáciles de </a:t>
            </a:r>
            <a:r>
              <a:rPr lang="en" b="1"/>
              <a:t>entender</a:t>
            </a:r>
            <a:r>
              <a:rPr lang="en"/>
              <a:t> para los usuarios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Mejoran el </a:t>
            </a:r>
            <a:r>
              <a:rPr lang="en" b="1"/>
              <a:t>posicionamiento</a:t>
            </a:r>
            <a:r>
              <a:rPr lang="en"/>
              <a:t> web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Proporcionan información sobre la </a:t>
            </a:r>
            <a:r>
              <a:rPr lang="en" b="1"/>
              <a:t>estructura</a:t>
            </a:r>
            <a:r>
              <a:rPr lang="en"/>
              <a:t> del sitio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Fáciles de </a:t>
            </a:r>
            <a:r>
              <a:rPr lang="en" b="1"/>
              <a:t>comunicar</a:t>
            </a:r>
            <a:r>
              <a:rPr lang="en"/>
              <a:t>, ej: whatsapp, llamada, divulgación</a:t>
            </a: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Más </a:t>
            </a:r>
            <a:r>
              <a:rPr lang="en" b="1"/>
              <a:t>estéticas</a:t>
            </a:r>
            <a:r>
              <a:rPr lang="en"/>
              <a:t>, ej: imprimirlas en folletos, facebook, etc.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Ej: usuario en Twitter: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https://twitter.com/starwars</a:t>
            </a:r>
            <a:endParaRPr>
              <a:solidFill>
                <a:srgbClr val="0F6FC6"/>
              </a:solidFill>
            </a:endParaRPr>
          </a:p>
          <a:p>
            <a:pPr marL="45720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endParaRPr sz="4800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5304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12;p55">
            <a:extLst>
              <a:ext uri="{FF2B5EF4-FFF2-40B4-BE49-F238E27FC236}">
                <a16:creationId xmlns:a16="http://schemas.microsoft.com/office/drawing/2014/main" id="{E0CD5840-00F8-43D9-8338-014D0EE31520}"/>
              </a:ext>
            </a:extLst>
          </p:cNvPr>
          <p:cNvSpPr txBox="1">
            <a:spLocks/>
          </p:cNvSpPr>
          <p:nvPr/>
        </p:nvSpPr>
        <p:spPr>
          <a:xfrm>
            <a:off x="628663" y="3255264"/>
            <a:ext cx="7886700" cy="6060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AR" dirty="0"/>
              <a:t>Ejemplo</a:t>
            </a:r>
          </a:p>
        </p:txBody>
      </p:sp>
      <p:sp>
        <p:nvSpPr>
          <p:cNvPr id="5" name="Google Shape;413;p55">
            <a:extLst>
              <a:ext uri="{FF2B5EF4-FFF2-40B4-BE49-F238E27FC236}">
                <a16:creationId xmlns:a16="http://schemas.microsoft.com/office/drawing/2014/main" id="{4C76038A-CCD1-498F-84D0-3A73F8AD41D6}"/>
              </a:ext>
            </a:extLst>
          </p:cNvPr>
          <p:cNvSpPr txBox="1">
            <a:spLocks/>
          </p:cNvSpPr>
          <p:nvPr/>
        </p:nvSpPr>
        <p:spPr>
          <a:xfrm>
            <a:off x="311700" y="1496100"/>
            <a:ext cx="8520600" cy="1759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buFont typeface="Arial"/>
              <a:buNone/>
            </a:pPr>
            <a:r>
              <a:rPr lang="es-AR" dirty="0"/>
              <a:t>En lugar de usar el </a:t>
            </a:r>
            <a:r>
              <a:rPr lang="es-AR" dirty="0" err="1"/>
              <a:t>mock</a:t>
            </a:r>
            <a:r>
              <a:rPr lang="es-AR" dirty="0"/>
              <a:t> con un archivo, ahora vamos a generarlo en nuestro servidor programado en TS y </a:t>
            </a:r>
            <a:r>
              <a:rPr lang="es-AR" dirty="0" err="1"/>
              <a:t>Nest</a:t>
            </a:r>
            <a:endParaRPr lang="es-AR" dirty="0"/>
          </a:p>
        </p:txBody>
      </p:sp>
      <p:sp>
        <p:nvSpPr>
          <p:cNvPr id="418" name="Google Shape;418;p56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Routing</a:t>
            </a:r>
            <a:endParaRPr dirty="0"/>
          </a:p>
        </p:txBody>
      </p:sp>
      <p:sp>
        <p:nvSpPr>
          <p:cNvPr id="419" name="Google Shape;419;p56"/>
          <p:cNvSpPr txBox="1">
            <a:spLocks noGrp="1"/>
          </p:cNvSpPr>
          <p:nvPr>
            <p:ph type="body" idx="4294967295"/>
          </p:nvPr>
        </p:nvSpPr>
        <p:spPr>
          <a:xfrm>
            <a:off x="311700" y="3973600"/>
            <a:ext cx="8520600" cy="244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Seleccionar el PATH a donde redireccionaremos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Consiste en poder usar los datos de la URL como si fueran parámetros que se le pasan al servidor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Entonces podemos usarlos como queramos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Implica romper la lógica de “cada URL es un archivo”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257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4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 el proyecto</a:t>
            </a:r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body" idx="1"/>
          </p:nvPr>
        </p:nvSpPr>
        <p:spPr>
          <a:xfrm>
            <a:off x="246275" y="1530725"/>
            <a:ext cx="86514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Instalar Nest CLI Tool:</a:t>
            </a:r>
            <a:endParaRPr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npm i -g @nestjs/cli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Crear proyecto NEST:</a:t>
            </a:r>
            <a:endParaRPr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nest new cfp-demo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Entrar a la carpeta y commitear el código inicial:</a:t>
            </a:r>
            <a:endParaRPr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cd cfp-demo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git add .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git commit -m "Initial Project commit"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4292E"/>
                </a:solidFill>
                <a:latin typeface="Consolas"/>
                <a:ea typeface="Consolas"/>
                <a:cs typeface="Consolas"/>
                <a:sym typeface="Consolas"/>
              </a:rPr>
              <a:t>//conectar un remoto en git y pushear</a:t>
            </a:r>
            <a:endParaRPr>
              <a:solidFill>
                <a:srgbClr val="2429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550" y="2548300"/>
            <a:ext cx="6629400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7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Diagramas de flujo</a:t>
            </a:r>
            <a:endParaRPr/>
          </a:p>
        </p:txBody>
      </p:sp>
      <p:sp>
        <p:nvSpPr>
          <p:cNvPr id="426" name="Google Shape;426;p57"/>
          <p:cNvSpPr txBox="1"/>
          <p:nvPr/>
        </p:nvSpPr>
        <p:spPr>
          <a:xfrm>
            <a:off x="7469175" y="1358925"/>
            <a:ext cx="1489500" cy="1220400"/>
          </a:xfrm>
          <a:prstGeom prst="rect">
            <a:avLst/>
          </a:prstGeom>
          <a:solidFill>
            <a:srgbClr val="FFF2CC"/>
          </a:solidFill>
          <a:ln w="2857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Estado final (fin de flujo)</a:t>
            </a:r>
            <a:endParaRPr sz="2400"/>
          </a:p>
        </p:txBody>
      </p:sp>
      <p:cxnSp>
        <p:nvCxnSpPr>
          <p:cNvPr id="427" name="Google Shape;427;p57"/>
          <p:cNvCxnSpPr/>
          <p:nvPr/>
        </p:nvCxnSpPr>
        <p:spPr>
          <a:xfrm flipH="1">
            <a:off x="7646625" y="2579325"/>
            <a:ext cx="567300" cy="1244100"/>
          </a:xfrm>
          <a:prstGeom prst="straightConnector1">
            <a:avLst/>
          </a:prstGeom>
          <a:noFill/>
          <a:ln w="9525" cap="flat" cmpd="sng">
            <a:solidFill>
              <a:srgbClr val="7F6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8" name="Google Shape;428;p57"/>
          <p:cNvCxnSpPr/>
          <p:nvPr/>
        </p:nvCxnSpPr>
        <p:spPr>
          <a:xfrm flipH="1">
            <a:off x="7690425" y="2579325"/>
            <a:ext cx="523500" cy="493800"/>
          </a:xfrm>
          <a:prstGeom prst="straightConnector1">
            <a:avLst/>
          </a:prstGeom>
          <a:noFill/>
          <a:ln w="9525" cap="flat" cmpd="sng">
            <a:solidFill>
              <a:srgbClr val="7F6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9" name="Google Shape;429;p57"/>
          <p:cNvSpPr txBox="1"/>
          <p:nvPr/>
        </p:nvSpPr>
        <p:spPr>
          <a:xfrm>
            <a:off x="83725" y="1358918"/>
            <a:ext cx="2208000" cy="1477500"/>
          </a:xfrm>
          <a:prstGeom prst="rect">
            <a:avLst/>
          </a:prstGeom>
          <a:solidFill>
            <a:srgbClr val="FFF2CC"/>
          </a:solidFill>
          <a:ln w="2857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Estado inicial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(inicio del flujo)</a:t>
            </a:r>
            <a:endParaRPr sz="2400"/>
          </a:p>
        </p:txBody>
      </p:sp>
      <p:cxnSp>
        <p:nvCxnSpPr>
          <p:cNvPr id="430" name="Google Shape;430;p57"/>
          <p:cNvCxnSpPr>
            <a:stCxn id="429" idx="2"/>
          </p:cNvCxnSpPr>
          <p:nvPr/>
        </p:nvCxnSpPr>
        <p:spPr>
          <a:xfrm>
            <a:off x="1187725" y="2836418"/>
            <a:ext cx="322800" cy="645900"/>
          </a:xfrm>
          <a:prstGeom prst="straightConnector1">
            <a:avLst/>
          </a:prstGeom>
          <a:noFill/>
          <a:ln w="9525" cap="flat" cmpd="sng">
            <a:solidFill>
              <a:srgbClr val="7F6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1" name="Google Shape;431;p57"/>
          <p:cNvSpPr txBox="1"/>
          <p:nvPr/>
        </p:nvSpPr>
        <p:spPr>
          <a:xfrm>
            <a:off x="1510525" y="5133600"/>
            <a:ext cx="2434800" cy="1220400"/>
          </a:xfrm>
          <a:prstGeom prst="rect">
            <a:avLst/>
          </a:prstGeom>
          <a:solidFill>
            <a:srgbClr val="FFF2CC"/>
          </a:solidFill>
          <a:ln w="2857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Condición (IF)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(Equipos - hardware)</a:t>
            </a:r>
            <a:endParaRPr sz="2400"/>
          </a:p>
        </p:txBody>
      </p:sp>
      <p:cxnSp>
        <p:nvCxnSpPr>
          <p:cNvPr id="432" name="Google Shape;432;p57"/>
          <p:cNvCxnSpPr>
            <a:stCxn id="431" idx="0"/>
          </p:cNvCxnSpPr>
          <p:nvPr/>
        </p:nvCxnSpPr>
        <p:spPr>
          <a:xfrm rot="10800000" flipH="1">
            <a:off x="2727925" y="3656100"/>
            <a:ext cx="820500" cy="1477500"/>
          </a:xfrm>
          <a:prstGeom prst="straightConnector1">
            <a:avLst/>
          </a:prstGeom>
          <a:noFill/>
          <a:ln w="9525" cap="flat" cmpd="sng">
            <a:solidFill>
              <a:srgbClr val="7F6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3" name="Google Shape;433;p57"/>
          <p:cNvSpPr txBox="1"/>
          <p:nvPr/>
        </p:nvSpPr>
        <p:spPr>
          <a:xfrm>
            <a:off x="6102250" y="5508650"/>
            <a:ext cx="2127300" cy="1220400"/>
          </a:xfrm>
          <a:prstGeom prst="rect">
            <a:avLst/>
          </a:prstGeom>
          <a:solidFill>
            <a:srgbClr val="FFF2CC"/>
          </a:solidFill>
          <a:ln w="28575" cap="flat" cmpd="sng">
            <a:solidFill>
              <a:srgbClr val="BF9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Actividades (código ejecutado)</a:t>
            </a:r>
            <a:endParaRPr sz="2400"/>
          </a:p>
        </p:txBody>
      </p:sp>
      <p:cxnSp>
        <p:nvCxnSpPr>
          <p:cNvPr id="434" name="Google Shape;434;p57"/>
          <p:cNvCxnSpPr>
            <a:stCxn id="433" idx="0"/>
          </p:cNvCxnSpPr>
          <p:nvPr/>
        </p:nvCxnSpPr>
        <p:spPr>
          <a:xfrm rot="10800000">
            <a:off x="5882500" y="4699850"/>
            <a:ext cx="1283400" cy="808800"/>
          </a:xfrm>
          <a:prstGeom prst="straightConnector1">
            <a:avLst/>
          </a:prstGeom>
          <a:noFill/>
          <a:ln w="9525" cap="flat" cmpd="sng">
            <a:solidFill>
              <a:srgbClr val="7F6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35" name="Google Shape;435;p57"/>
          <p:cNvCxnSpPr/>
          <p:nvPr/>
        </p:nvCxnSpPr>
        <p:spPr>
          <a:xfrm flipH="1">
            <a:off x="7697625" y="2579325"/>
            <a:ext cx="516300" cy="1899900"/>
          </a:xfrm>
          <a:prstGeom prst="straightConnector1">
            <a:avLst/>
          </a:prstGeom>
          <a:noFill/>
          <a:ln w="9525" cap="flat" cmpd="sng">
            <a:solidFill>
              <a:srgbClr val="7F6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25096621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8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 vamos a crear?</a:t>
            </a:r>
            <a:endParaRPr/>
          </a:p>
        </p:txBody>
      </p:sp>
      <p:sp>
        <p:nvSpPr>
          <p:cNvPr id="441" name="Google Shape;441;p58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Vamos a agregar un servicio a nuestro proyecto Nest que nos provea un listado de productos.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Endpoint: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http://localhost:3000/productos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Para esto, dentro de la carpeta src vamos a crear una nueva (producto) que contenga el controller y el servicio que se van a encargar de manejar el request.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964615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9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Crear un servicio</a:t>
            </a:r>
            <a:endParaRPr/>
          </a:p>
        </p:txBody>
      </p:sp>
      <p:sp>
        <p:nvSpPr>
          <p:cNvPr id="447" name="Google Shape;447;p59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Vamos a usar la generación de código automática de NestJS.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En la raiz del proyecto ejecutamos: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nest generate controller producto</a:t>
            </a:r>
            <a:endParaRPr sz="3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nest generate service producto</a:t>
            </a:r>
            <a:endParaRPr sz="3000"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Esto nos crea archivos en la carpeta </a:t>
            </a:r>
            <a:r>
              <a:rPr lang="en">
                <a:highlight>
                  <a:srgbClr val="A2C4C9"/>
                </a:highlight>
              </a:rPr>
              <a:t>src/producto</a:t>
            </a:r>
            <a:endParaRPr>
              <a:highlight>
                <a:srgbClr val="A2C4C9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851387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0"/>
          <p:cNvSpPr txBox="1">
            <a:spLocks noGrp="1"/>
          </p:cNvSpPr>
          <p:nvPr>
            <p:ph type="title"/>
          </p:nvPr>
        </p:nvSpPr>
        <p:spPr>
          <a:xfrm>
            <a:off x="628663" y="-1053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 un servicio</a:t>
            </a:r>
            <a:endParaRPr/>
          </a:p>
        </p:txBody>
      </p:sp>
      <p:sp>
        <p:nvSpPr>
          <p:cNvPr id="453" name="Google Shape;453;p60"/>
          <p:cNvSpPr txBox="1">
            <a:spLocks noGrp="1"/>
          </p:cNvSpPr>
          <p:nvPr>
            <p:ph type="body" idx="1"/>
          </p:nvPr>
        </p:nvSpPr>
        <p:spPr>
          <a:xfrm>
            <a:off x="159800" y="899900"/>
            <a:ext cx="8868900" cy="601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En src/producto/producto.service.ts le agregamos el código específico de la clase:</a:t>
            </a:r>
            <a:endParaRPr/>
          </a:p>
          <a:p>
            <a:pPr marL="18288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2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Injectable } </a:t>
            </a:r>
            <a:r>
              <a:rPr lang="en" sz="24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2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'@nestjs/common'</a:t>
            </a:r>
            <a:r>
              <a:rPr lang="en" sz="2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8288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n" sz="24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Injectable</a:t>
            </a:r>
            <a:r>
              <a:rPr lang="en" sz="2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24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8288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2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2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ProductoService</a:t>
            </a:r>
            <a:r>
              <a:rPr lang="en" sz="2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4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8288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24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//ACA VA EL CODIGO ESPECÍFICO</a:t>
            </a:r>
            <a:endParaRPr sz="24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8288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/>
          </a:p>
        </p:txBody>
      </p:sp>
      <p:sp>
        <p:nvSpPr>
          <p:cNvPr id="454" name="Google Shape;454;p60"/>
          <p:cNvSpPr/>
          <p:nvPr/>
        </p:nvSpPr>
        <p:spPr>
          <a:xfrm>
            <a:off x="2317500" y="3828125"/>
            <a:ext cx="5749500" cy="702600"/>
          </a:xfrm>
          <a:prstGeom prst="rect">
            <a:avLst/>
          </a:prstGeom>
          <a:solidFill>
            <a:srgbClr val="543390">
              <a:alpha val="21230"/>
            </a:srgbClr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208580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1"/>
          <p:cNvSpPr txBox="1">
            <a:spLocks noGrp="1"/>
          </p:cNvSpPr>
          <p:nvPr>
            <p:ph type="title"/>
          </p:nvPr>
        </p:nvSpPr>
        <p:spPr>
          <a:xfrm>
            <a:off x="628663" y="-1053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Código del servicio</a:t>
            </a:r>
            <a:endParaRPr/>
          </a:p>
        </p:txBody>
      </p:sp>
      <p:sp>
        <p:nvSpPr>
          <p:cNvPr id="460" name="Google Shape;460;p61"/>
          <p:cNvSpPr txBox="1">
            <a:spLocks noGrp="1"/>
          </p:cNvSpPr>
          <p:nvPr>
            <p:ph type="body" idx="1"/>
          </p:nvPr>
        </p:nvSpPr>
        <p:spPr>
          <a:xfrm>
            <a:off x="159800" y="899900"/>
            <a:ext cx="8868900" cy="601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92E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20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readonly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CANTIDAD_PRODUCTOS </a:t>
            </a:r>
            <a:r>
              <a:rPr lang="en" sz="20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0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20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getProducto()</a:t>
            </a:r>
            <a:r>
              <a:rPr lang="en" sz="20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any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productos </a:t>
            </a:r>
            <a:r>
              <a:rPr lang="en" sz="20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[];</a:t>
            </a:r>
            <a:endParaRPr sz="20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20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 </a:t>
            </a:r>
            <a:r>
              <a:rPr lang="en" sz="20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i </a:t>
            </a:r>
            <a:r>
              <a:rPr lang="en" sz="20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ProductoService.</a:t>
            </a:r>
            <a:r>
              <a:rPr lang="en" sz="20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CANTIDAD_PRODUCTOS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i</a:t>
            </a:r>
            <a:r>
              <a:rPr lang="en" sz="20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++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20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" sz="20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producto </a:t>
            </a:r>
            <a:r>
              <a:rPr lang="en" sz="20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20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20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'producto_nombre'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0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'producto_'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i,</a:t>
            </a:r>
            <a:endParaRPr sz="20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lang="en" sz="20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'precio'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" sz="20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Math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0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floor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0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Math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0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random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 </a:t>
            </a:r>
            <a:r>
              <a:rPr lang="en" sz="20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0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20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};</a:t>
            </a:r>
            <a:endParaRPr sz="20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productos.</a:t>
            </a:r>
            <a:r>
              <a:rPr lang="en" sz="20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(producto);</a:t>
            </a:r>
            <a:endParaRPr sz="20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20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20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productos;</a:t>
            </a:r>
            <a:endParaRPr sz="20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20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82880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</p:txBody>
      </p:sp>
    </p:spTree>
    <p:extLst>
      <p:ext uri="{BB962C8B-B14F-4D97-AF65-F5344CB8AC3E}">
        <p14:creationId xmlns:p14="http://schemas.microsoft.com/office/powerpoint/2010/main" val="32223965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2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Crear un Controller</a:t>
            </a:r>
            <a:endParaRPr/>
          </a:p>
        </p:txBody>
      </p:sp>
      <p:sp>
        <p:nvSpPr>
          <p:cNvPr id="466" name="Google Shape;466;p62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/>
              <a:t>En src/producto/producto.controller.ts:</a:t>
            </a:r>
            <a:endParaRPr sz="3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Controller, Get } </a:t>
            </a:r>
            <a:r>
              <a:rPr lang="en" sz="18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'@nestjs/common'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ProductoService } </a:t>
            </a:r>
            <a:r>
              <a:rPr lang="en" sz="18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'./producto.service'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@</a:t>
            </a:r>
            <a:r>
              <a:rPr lang="en" sz="18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Controller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'productos'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export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ProductoController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8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constructor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8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E3620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productoService</a:t>
            </a:r>
            <a:r>
              <a:rPr lang="en" sz="18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ProductoService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{}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@</a:t>
            </a:r>
            <a:r>
              <a:rPr lang="en" sz="18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8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getProducto()</a:t>
            </a:r>
            <a:r>
              <a:rPr lang="en" sz="18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8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005CC5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.productoService.</a:t>
            </a:r>
            <a:r>
              <a:rPr lang="en" sz="1800">
                <a:solidFill>
                  <a:srgbClr val="6F42C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getProducto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8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467" name="Google Shape;467;p62"/>
          <p:cNvSpPr/>
          <p:nvPr/>
        </p:nvSpPr>
        <p:spPr>
          <a:xfrm>
            <a:off x="930050" y="4006525"/>
            <a:ext cx="7585200" cy="2010600"/>
          </a:xfrm>
          <a:prstGeom prst="rect">
            <a:avLst/>
          </a:prstGeom>
          <a:solidFill>
            <a:srgbClr val="543390">
              <a:alpha val="21230"/>
            </a:srgbClr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55062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3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app.module.js</a:t>
            </a:r>
            <a:endParaRPr/>
          </a:p>
        </p:txBody>
      </p:sp>
      <p:sp>
        <p:nvSpPr>
          <p:cNvPr id="473" name="Google Shape;473;p63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Los comandos que ejecutamos modificaron nuestro archivo app.module.js para agregar el controller y el servicio.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 importan los archivos creados:</a:t>
            </a:r>
            <a:endParaRPr/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D73A49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ProductoController } </a:t>
            </a:r>
            <a:r>
              <a:rPr lang="en" sz="14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'./producto/producto.controller'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 ProductoService } </a:t>
            </a:r>
            <a:r>
              <a:rPr lang="en" sz="1400">
                <a:solidFill>
                  <a:srgbClr val="D73A4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400">
                <a:solidFill>
                  <a:srgbClr val="032F6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'./producto/producto.service'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4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9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 agregan en @Module como controller y provider: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controllers: [AppController</a:t>
            </a:r>
            <a:r>
              <a:rPr lang="en" sz="1400">
                <a:solidFill>
                  <a:srgbClr val="24292E"/>
                </a:solidFill>
                <a:highlight>
                  <a:srgbClr val="ACF2BD"/>
                </a:highlight>
                <a:latin typeface="Consolas"/>
                <a:ea typeface="Consolas"/>
                <a:cs typeface="Consolas"/>
                <a:sym typeface="Consolas"/>
              </a:rPr>
              <a:t>, ProductoController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400">
              <a:solidFill>
                <a:srgbClr val="24292E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providers: [AppService</a:t>
            </a:r>
            <a:r>
              <a:rPr lang="en" sz="1400">
                <a:solidFill>
                  <a:srgbClr val="24292E"/>
                </a:solidFill>
                <a:highlight>
                  <a:srgbClr val="ACF2BD"/>
                </a:highlight>
                <a:latin typeface="Consolas"/>
                <a:ea typeface="Consolas"/>
                <a:cs typeface="Consolas"/>
                <a:sym typeface="Consolas"/>
              </a:rPr>
              <a:t>, ProductoService</a:t>
            </a:r>
            <a:r>
              <a:rPr lang="en" sz="1400">
                <a:solidFill>
                  <a:srgbClr val="24292E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400"/>
          </a:p>
        </p:txBody>
      </p:sp>
    </p:spTree>
    <p:extLst>
      <p:ext uri="{BB962C8B-B14F-4D97-AF65-F5344CB8AC3E}">
        <p14:creationId xmlns:p14="http://schemas.microsoft.com/office/powerpoint/2010/main" val="10015514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4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Probando el servicio</a:t>
            </a:r>
            <a:endParaRPr/>
          </a:p>
        </p:txBody>
      </p:sp>
      <p:sp>
        <p:nvSpPr>
          <p:cNvPr id="479" name="Google Shape;479;p64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8240100" cy="2651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Si corremos nuestro proyecto (npm run start:dev) y abrimos la url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http://localhost:3000/productos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Vamos a ver desde el navegador la respuesta del servidor generada en product.service.ts</a:t>
            </a:r>
            <a:endParaRPr/>
          </a:p>
        </p:txBody>
      </p:sp>
      <p:pic>
        <p:nvPicPr>
          <p:cNvPr id="480" name="Google Shape;48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874" y="4640775"/>
            <a:ext cx="8701649" cy="1319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86182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5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Llamando al servicio desde el Front</a:t>
            </a:r>
            <a:endParaRPr/>
          </a:p>
        </p:txBody>
      </p:sp>
      <p:sp>
        <p:nvSpPr>
          <p:cNvPr id="486" name="Google Shape;486;p65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Hasta ahora usábamos solo un mock para simular la respuesta del servidor, ahora vamos a cambiar la url en el fetch para llamar al servicio que creamos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4B69C6"/>
                </a:solidFill>
                <a:latin typeface="Consolas"/>
                <a:ea typeface="Consolas"/>
                <a:cs typeface="Consolas"/>
                <a:sym typeface="Consolas"/>
              </a:rPr>
              <a:t>async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function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>
                <a:solidFill>
                  <a:srgbClr val="AA3731"/>
                </a:solidFill>
                <a:latin typeface="Consolas"/>
                <a:ea typeface="Consolas"/>
                <a:cs typeface="Consolas"/>
                <a:sym typeface="Consolas"/>
              </a:rPr>
              <a:t>load</a:t>
            </a:r>
            <a:r>
              <a:rPr lang="en" sz="240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(){</a:t>
            </a:r>
            <a:endParaRPr sz="2400">
              <a:solidFill>
                <a:srgbClr val="77777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4B69C6"/>
                </a:solidFill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>
                <a:solidFill>
                  <a:srgbClr val="AA3731"/>
                </a:solidFill>
                <a:latin typeface="Consolas"/>
                <a:ea typeface="Consolas"/>
                <a:cs typeface="Consolas"/>
                <a:sym typeface="Consolas"/>
              </a:rPr>
              <a:t>fetch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240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2400">
                <a:solidFill>
                  <a:srgbClr val="448C27"/>
                </a:solidFill>
                <a:latin typeface="Consolas"/>
                <a:ea typeface="Consolas"/>
                <a:cs typeface="Consolas"/>
                <a:sym typeface="Consolas"/>
              </a:rPr>
              <a:t>/productos</a:t>
            </a:r>
            <a:r>
              <a:rPr lang="en" sz="240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240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 i="1">
              <a:solidFill>
                <a:srgbClr val="AAAAA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compras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4B69C6"/>
                </a:solidFill>
                <a:latin typeface="Consolas"/>
                <a:ea typeface="Consolas"/>
                <a:cs typeface="Consolas"/>
                <a:sym typeface="Consolas"/>
              </a:rPr>
              <a:t>await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>
                <a:solidFill>
                  <a:srgbClr val="7A3E9D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" sz="240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2400" b="1">
                <a:solidFill>
                  <a:srgbClr val="AA3731"/>
                </a:solidFill>
                <a:latin typeface="Consolas"/>
                <a:ea typeface="Consolas"/>
                <a:cs typeface="Consolas"/>
                <a:sym typeface="Consolas"/>
              </a:rPr>
              <a:t>json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240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>
              <a:solidFill>
                <a:srgbClr val="77777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2400" b="1">
                <a:solidFill>
                  <a:srgbClr val="AA3731"/>
                </a:solidFill>
                <a:latin typeface="Consolas"/>
                <a:ea typeface="Consolas"/>
                <a:cs typeface="Consolas"/>
                <a:sym typeface="Consolas"/>
              </a:rPr>
              <a:t>mostrarTablaCompras</a:t>
            </a:r>
            <a:r>
              <a:rPr lang="en" sz="24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" sz="240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2400">
              <a:solidFill>
                <a:srgbClr val="77777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777777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9531970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subTitle" idx="1"/>
          </p:nvPr>
        </p:nvSpPr>
        <p:spPr>
          <a:xfrm>
            <a:off x="0" y="5416114"/>
            <a:ext cx="9147000" cy="55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MVC</a:t>
            </a:r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9802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Conectar un remoto en git y pushear</a:t>
            </a:r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Crear un proyecto en Github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/>
              <a:t>Después:</a:t>
            </a:r>
            <a:endParaRPr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Opción A:</a:t>
            </a:r>
            <a:endParaRPr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//se supone que el repositorio está vacío (sin commits)</a:t>
            </a:r>
            <a:endParaRPr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git remote add origin URL_DE_GITHUB</a:t>
            </a:r>
            <a:endParaRPr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git push -u origin master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Opción B: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Hacer un clone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Mover los archivos ahi (incluir .gitignore)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MVC?</a:t>
            </a:r>
            <a:endParaRPr/>
          </a:p>
        </p:txBody>
      </p:sp>
      <p:sp>
        <p:nvSpPr>
          <p:cNvPr id="200" name="Google Shape;200;p27"/>
          <p:cNvSpPr txBox="1">
            <a:spLocks noGrp="1"/>
          </p:cNvSpPr>
          <p:nvPr>
            <p:ph type="body" idx="4294967295"/>
          </p:nvPr>
        </p:nvSpPr>
        <p:spPr>
          <a:xfrm>
            <a:off x="311700" y="1407275"/>
            <a:ext cx="8520600" cy="501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 sz="3000" b="1"/>
              <a:t>M</a:t>
            </a:r>
            <a:r>
              <a:rPr lang="en"/>
              <a:t>odel </a:t>
            </a:r>
            <a:r>
              <a:rPr lang="en" sz="3000" b="1"/>
              <a:t>V</a:t>
            </a:r>
            <a:r>
              <a:rPr lang="en"/>
              <a:t>iew </a:t>
            </a:r>
            <a:r>
              <a:rPr lang="en" sz="3000" b="1"/>
              <a:t>C</a:t>
            </a:r>
            <a:r>
              <a:rPr lang="en"/>
              <a:t>ontroller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Patrón de </a:t>
            </a:r>
            <a:r>
              <a:rPr lang="en" i="1"/>
              <a:t>diseño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Utilizado en ampliamente en la industria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50" y="3304383"/>
            <a:ext cx="800025" cy="8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5950" y="3330736"/>
            <a:ext cx="800025" cy="760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3088" y="4584783"/>
            <a:ext cx="593250" cy="7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9570" y="5411960"/>
            <a:ext cx="2399025" cy="37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30566" y="5364222"/>
            <a:ext cx="2041051" cy="4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36173" y="5687834"/>
            <a:ext cx="2067095" cy="54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76125" y="3164367"/>
            <a:ext cx="1188306" cy="70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50317" y="5757900"/>
            <a:ext cx="1315708" cy="44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927710" y="4848239"/>
            <a:ext cx="1047517" cy="54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560062" y="3164361"/>
            <a:ext cx="1566225" cy="1010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7" descr="Resultado de imagen para mvc.net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985013" y="3705415"/>
            <a:ext cx="1236675" cy="6595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60552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¿Qué es MVC?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"/>
          <p:cNvSpPr txBox="1">
            <a:spLocks noGrp="1"/>
          </p:cNvSpPr>
          <p:nvPr>
            <p:ph type="body" idx="4294967295"/>
          </p:nvPr>
        </p:nvSpPr>
        <p:spPr>
          <a:xfrm>
            <a:off x="311700" y="1496100"/>
            <a:ext cx="8520600" cy="492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" sz="3000"/>
              <a:t>Separar responsabilidades</a:t>
            </a:r>
            <a:endParaRPr sz="3000"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" sz="3000" b="1"/>
              <a:t>Modelo</a:t>
            </a:r>
            <a:r>
              <a:rPr lang="en" sz="3000"/>
              <a:t>: Acceso a datos</a:t>
            </a:r>
            <a:endParaRPr sz="3000"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" sz="3000" b="1"/>
              <a:t>Vista</a:t>
            </a:r>
            <a:r>
              <a:rPr lang="en" sz="3000"/>
              <a:t>: Interfaz de usuario (Front End) </a:t>
            </a:r>
            <a:endParaRPr sz="3000"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" sz="3000" b="1"/>
              <a:t>Controlador</a:t>
            </a:r>
            <a:r>
              <a:rPr lang="en" sz="3000"/>
              <a:t>: Logica del negocio</a:t>
            </a:r>
            <a:endParaRPr sz="3000"/>
          </a:p>
        </p:txBody>
      </p:sp>
      <p:pic>
        <p:nvPicPr>
          <p:cNvPr id="5" name="Google Shape;223;p29">
            <a:extLst>
              <a:ext uri="{FF2B5EF4-FFF2-40B4-BE49-F238E27FC236}">
                <a16:creationId xmlns:a16="http://schemas.microsoft.com/office/drawing/2014/main" id="{7A682A27-437E-4083-8AC5-2EA169741E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6034" r="29159"/>
          <a:stretch/>
        </p:blipFill>
        <p:spPr>
          <a:xfrm>
            <a:off x="524256" y="4108704"/>
            <a:ext cx="207264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30;p30">
            <a:extLst>
              <a:ext uri="{FF2B5EF4-FFF2-40B4-BE49-F238E27FC236}">
                <a16:creationId xmlns:a16="http://schemas.microsoft.com/office/drawing/2014/main" id="{FF54838A-CA35-47DB-9921-6D31CE56CD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32141" y="4143714"/>
            <a:ext cx="5700159" cy="2368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32023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Vista - Responsabilidades</a:t>
            </a:r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body" idx="4294967295"/>
          </p:nvPr>
        </p:nvSpPr>
        <p:spPr>
          <a:xfrm>
            <a:off x="311700" y="1496100"/>
            <a:ext cx="8520600" cy="492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19100" algn="l" rtl="0">
              <a:spcBef>
                <a:spcPts val="1000"/>
              </a:spcBef>
              <a:spcAft>
                <a:spcPts val="0"/>
              </a:spcAft>
              <a:buSzPts val="3000"/>
              <a:buChar char="•"/>
            </a:pPr>
            <a:r>
              <a:rPr lang="en" sz="3000"/>
              <a:t>Se encarga de la presentación los datos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" sz="3000"/>
              <a:t>Ej: Comunicar información al usuario</a:t>
            </a:r>
            <a:endParaRPr sz="3000"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" sz="3000"/>
              <a:t>Imágenes, fuentes, estilos, etc. (Front end)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" sz="3000"/>
              <a:t>En el caso de una API (devuelven JSON) generlamente es código estándar que no hacemos nosotros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•"/>
            </a:pPr>
            <a:r>
              <a:rPr lang="en" sz="3000"/>
              <a:t>O sea, si generaramos HTML va aca</a:t>
            </a:r>
            <a:endParaRPr sz="3000"/>
          </a:p>
        </p:txBody>
      </p:sp>
      <p:pic>
        <p:nvPicPr>
          <p:cNvPr id="238" name="Google Shape;238;p31"/>
          <p:cNvPicPr preferRelativeResize="0"/>
          <p:nvPr/>
        </p:nvPicPr>
        <p:blipFill rotWithShape="1">
          <a:blip r:embed="rId3">
            <a:alphaModFix/>
          </a:blip>
          <a:srcRect l="60469" t="13134" r="12469"/>
          <a:stretch/>
        </p:blipFill>
        <p:spPr>
          <a:xfrm>
            <a:off x="7496650" y="4291067"/>
            <a:ext cx="1394700" cy="2417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283263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- Responsabilidades</a:t>
            </a:r>
            <a:endParaRPr/>
          </a:p>
        </p:txBody>
      </p:sp>
      <p:sp>
        <p:nvSpPr>
          <p:cNvPr id="244" name="Google Shape;244;p32"/>
          <p:cNvSpPr txBox="1">
            <a:spLocks noGrp="1"/>
          </p:cNvSpPr>
          <p:nvPr>
            <p:ph type="body" idx="4294967295"/>
          </p:nvPr>
        </p:nvSpPr>
        <p:spPr>
          <a:xfrm>
            <a:off x="311700" y="1496100"/>
            <a:ext cx="8520600" cy="492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Proteger y persistir los datos del usuario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Asegurar la integridad y consistencia de datos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Proveer métodos para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Consultar Datos</a:t>
            </a:r>
            <a:endParaRPr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"/>
              <a:t>Modificar / Borrar Datos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"/>
              <a:t>En este componente manejamos el guardado de datos y todo lo relacionado a lógica específica</a:t>
            </a:r>
            <a:endParaRPr sz="1400"/>
          </a:p>
          <a:p>
            <a:pPr marL="342900" lvl="0" indent="-215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32"/>
          <p:cNvPicPr preferRelativeResize="0"/>
          <p:nvPr/>
        </p:nvPicPr>
        <p:blipFill rotWithShape="1">
          <a:blip r:embed="rId3">
            <a:alphaModFix/>
          </a:blip>
          <a:srcRect l="11705" t="20439" r="64289"/>
          <a:stretch/>
        </p:blipFill>
        <p:spPr>
          <a:xfrm>
            <a:off x="7449601" y="4353800"/>
            <a:ext cx="1237200" cy="221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7282935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3"/>
          <p:cNvSpPr txBox="1"/>
          <p:nvPr/>
        </p:nvSpPr>
        <p:spPr>
          <a:xfrm>
            <a:off x="6118800" y="1454525"/>
            <a:ext cx="2846100" cy="33057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Model</a:t>
            </a:r>
            <a:endParaRPr sz="2400" b="1"/>
          </a:p>
        </p:txBody>
      </p:sp>
      <p:sp>
        <p:nvSpPr>
          <p:cNvPr id="252" name="Google Shape;252;p33"/>
          <p:cNvSpPr txBox="1"/>
          <p:nvPr/>
        </p:nvSpPr>
        <p:spPr>
          <a:xfrm>
            <a:off x="3485925" y="2750525"/>
            <a:ext cx="2140800" cy="7137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Controller</a:t>
            </a:r>
            <a:endParaRPr sz="2400" b="1"/>
          </a:p>
        </p:txBody>
      </p:sp>
      <p:sp>
        <p:nvSpPr>
          <p:cNvPr id="253" name="Google Shape;253;p33"/>
          <p:cNvSpPr txBox="1"/>
          <p:nvPr/>
        </p:nvSpPr>
        <p:spPr>
          <a:xfrm>
            <a:off x="6500800" y="1905875"/>
            <a:ext cx="2140800" cy="7137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Service</a:t>
            </a:r>
            <a:endParaRPr sz="2400" b="1"/>
          </a:p>
        </p:txBody>
      </p:sp>
      <p:sp>
        <p:nvSpPr>
          <p:cNvPr id="254" name="Google Shape;254;p33"/>
          <p:cNvSpPr txBox="1"/>
          <p:nvPr/>
        </p:nvSpPr>
        <p:spPr>
          <a:xfrm>
            <a:off x="6500800" y="3587825"/>
            <a:ext cx="2140800" cy="7137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Entity</a:t>
            </a:r>
            <a:endParaRPr sz="2400" b="1"/>
          </a:p>
        </p:txBody>
      </p:sp>
      <p:sp>
        <p:nvSpPr>
          <p:cNvPr id="255" name="Google Shape;255;p33"/>
          <p:cNvSpPr txBox="1"/>
          <p:nvPr/>
        </p:nvSpPr>
        <p:spPr>
          <a:xfrm>
            <a:off x="565725" y="5521625"/>
            <a:ext cx="2140800" cy="7137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Navegador</a:t>
            </a:r>
            <a:endParaRPr sz="2400" b="1"/>
          </a:p>
        </p:txBody>
      </p:sp>
      <p:sp>
        <p:nvSpPr>
          <p:cNvPr id="256" name="Google Shape;256;p33"/>
          <p:cNvSpPr/>
          <p:nvPr/>
        </p:nvSpPr>
        <p:spPr>
          <a:xfrm>
            <a:off x="278375" y="2592038"/>
            <a:ext cx="2715475" cy="1030675"/>
          </a:xfrm>
          <a:prstGeom prst="flowChartPredefinedProcess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Framework</a:t>
            </a:r>
            <a:endParaRPr sz="2400" b="1"/>
          </a:p>
        </p:txBody>
      </p:sp>
      <p:sp>
        <p:nvSpPr>
          <p:cNvPr id="257" name="Google Shape;257;p33"/>
          <p:cNvSpPr/>
          <p:nvPr/>
        </p:nvSpPr>
        <p:spPr>
          <a:xfrm>
            <a:off x="476625" y="4301526"/>
            <a:ext cx="2318976" cy="541296"/>
          </a:xfrm>
          <a:prstGeom prst="cloud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Internet</a:t>
            </a:r>
            <a:endParaRPr sz="2400" b="1"/>
          </a:p>
        </p:txBody>
      </p:sp>
      <p:cxnSp>
        <p:nvCxnSpPr>
          <p:cNvPr id="258" name="Google Shape;258;p33"/>
          <p:cNvCxnSpPr>
            <a:stCxn id="256" idx="3"/>
            <a:endCxn id="252" idx="1"/>
          </p:cNvCxnSpPr>
          <p:nvPr/>
        </p:nvCxnSpPr>
        <p:spPr>
          <a:xfrm>
            <a:off x="2993850" y="3107375"/>
            <a:ext cx="492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9" name="Google Shape;259;p33"/>
          <p:cNvCxnSpPr>
            <a:stCxn id="252" idx="3"/>
            <a:endCxn id="251" idx="1"/>
          </p:cNvCxnSpPr>
          <p:nvPr/>
        </p:nvCxnSpPr>
        <p:spPr>
          <a:xfrm>
            <a:off x="5626725" y="3107375"/>
            <a:ext cx="492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0" name="Google Shape;260;p33"/>
          <p:cNvCxnSpPr>
            <a:stCxn id="256" idx="2"/>
            <a:endCxn id="257" idx="3"/>
          </p:cNvCxnSpPr>
          <p:nvPr/>
        </p:nvCxnSpPr>
        <p:spPr>
          <a:xfrm>
            <a:off x="1636113" y="3622713"/>
            <a:ext cx="0" cy="709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33"/>
          <p:cNvCxnSpPr>
            <a:stCxn id="257" idx="1"/>
            <a:endCxn id="255" idx="0"/>
          </p:cNvCxnSpPr>
          <p:nvPr/>
        </p:nvCxnSpPr>
        <p:spPr>
          <a:xfrm>
            <a:off x="1636113" y="4842246"/>
            <a:ext cx="0" cy="679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Google Shape;262;p33"/>
          <p:cNvSpPr txBox="1"/>
          <p:nvPr/>
        </p:nvSpPr>
        <p:spPr>
          <a:xfrm>
            <a:off x="3825425" y="5045950"/>
            <a:ext cx="4598100" cy="13959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En el caso de Nest, el modelo está dividido en dos partes y no se vé con ese nombre</a:t>
            </a: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0727627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</a:t>
            </a:r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Un servicio en NestJS es responsable de almacenar y devolver datos. En general, son usados por los controladores, aunque un servicio puede llamar a otro servicio.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Es donde está implementada la lógica de negocio. En el módulo de POO se correspondería con la clase gestora.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La lógica de negocio NUNCA debe ir en el controller.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46191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5"/>
          <p:cNvPicPr preferRelativeResize="0"/>
          <p:nvPr/>
        </p:nvPicPr>
        <p:blipFill rotWithShape="1">
          <a:blip r:embed="rId3">
            <a:alphaModFix/>
          </a:blip>
          <a:srcRect l="35303" t="13863" r="37635" b="-729"/>
          <a:stretch/>
        </p:blipFill>
        <p:spPr>
          <a:xfrm>
            <a:off x="7749300" y="4332667"/>
            <a:ext cx="1394700" cy="24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Controller</a:t>
            </a:r>
            <a:endParaRPr/>
          </a:p>
        </p:txBody>
      </p:sp>
      <p:sp>
        <p:nvSpPr>
          <p:cNvPr id="275" name="Google Shape;275;p35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Se encarga de recibir los pedidos al backend.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Controla el ruteo, y maneja los detalles de la comunicación en sí, delegando tareas a otras partes más específicas. Por ejemplo, puede delegar controles de tipos de los  parámetros y de lógica de negocio.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En una aplicación hay varios controladores, y cada uno tiene varias rutas relacionadas entre sí.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075107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Parámetros en la URL</a:t>
            </a:r>
            <a:endParaRPr/>
          </a:p>
        </p:txBody>
      </p:sp>
      <p:sp>
        <p:nvSpPr>
          <p:cNvPr id="281" name="Google Shape;281;p36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Por ejemplo, si tenemos un endpoint como </a:t>
            </a:r>
            <a:endParaRPr/>
          </a:p>
          <a:p>
            <a:pPr marL="0" lvl="0" indent="45720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/mostrar/2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Que devuelve "ud ingresó un 2 como parámetro" (y sirve para /mostrar/lo-que-sea 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En el controller podemos poner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@Get(':id')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También es posible tener más de un parámetro: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@Get(':arg1/fijo/:arg2/:arg3/')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533005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Parametros en la URL: Ejercicio</a:t>
            </a:r>
            <a:endParaRPr/>
          </a:p>
        </p:txBody>
      </p:sp>
      <p:sp>
        <p:nvSpPr>
          <p:cNvPr id="287" name="Google Shape;287;p37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78867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Hacer una calculadora que funcione con urls y permita calcular el resultado de sumar, restar, multiplicar o dividir dos números. Ejemplos: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dirty="0"/>
              <a:t>.../sumar/2/3    (devuelve 5)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.../multiplicar/2/3 (devuelve 6)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623929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"/>
          <p:cNvSpPr txBox="1">
            <a:spLocks noGrp="1"/>
          </p:cNvSpPr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Parametros en la URL: Solucion - controlador</a:t>
            </a:r>
            <a:endParaRPr sz="3000"/>
          </a:p>
        </p:txBody>
      </p:sp>
      <p:sp>
        <p:nvSpPr>
          <p:cNvPr id="293" name="Google Shape;293;p38"/>
          <p:cNvSpPr txBox="1">
            <a:spLocks noGrp="1"/>
          </p:cNvSpPr>
          <p:nvPr>
            <p:ph type="body" idx="1"/>
          </p:nvPr>
        </p:nvSpPr>
        <p:spPr>
          <a:xfrm>
            <a:off x="628650" y="1530725"/>
            <a:ext cx="8515500" cy="498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import { Controller, Get, Param } from '@nestjs/common';</a:t>
            </a:r>
            <a:br>
              <a:rPr lang="en" sz="1800"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import { CalcularService } from './calcular.service';</a:t>
            </a:r>
            <a:br>
              <a:rPr lang="en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@Controller('calcular')</a:t>
            </a:r>
            <a:br>
              <a:rPr lang="en" sz="1800"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export class CalcularController {</a:t>
            </a:r>
            <a:br>
              <a:rPr lang="en" sz="1800"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    constructor (private calcularService : CalcularService) {}</a:t>
            </a:r>
            <a:br>
              <a:rPr lang="en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" sz="1800"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    @Get(':oper/:ope1/:ope2')</a:t>
            </a:r>
            <a:br>
              <a:rPr lang="en" sz="1800"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    ejecutar(@Param('oper') oper, @Param('ope1') ope1, @Param('ope2') ope2) : string {</a:t>
            </a:r>
            <a:br>
              <a:rPr lang="en" sz="1800"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    	let num1=parseInt(ope1);</a:t>
            </a:r>
            <a:br>
              <a:rPr lang="en" sz="1800"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    	let num2=parseInt(ope2);</a:t>
            </a:r>
            <a:br>
              <a:rPr lang="en" sz="1800"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    	return this.calcularService.getResultado(oper, num1, num2);</a:t>
            </a:r>
            <a:br>
              <a:rPr lang="en" sz="1800"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    }</a:t>
            </a:r>
            <a:br>
              <a:rPr lang="en" sz="1800">
                <a:latin typeface="Calibri"/>
                <a:ea typeface="Calibri"/>
                <a:cs typeface="Calibri"/>
                <a:sym typeface="Calibri"/>
              </a:rPr>
            </a:b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8479971"/>
      </p:ext>
    </p:extLst>
  </p:cSld>
  <p:clrMapOvr>
    <a:masterClrMapping/>
  </p:clrMapOvr>
</p:sld>
</file>

<file path=ppt/theme/theme1.xml><?xml version="1.0" encoding="utf-8"?>
<a:theme xmlns:a="http://schemas.openxmlformats.org/drawingml/2006/main" name="CFP-2019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5515</Words>
  <Application>Microsoft Office PowerPoint</Application>
  <PresentationFormat>Presentación en pantalla (4:3)</PresentationFormat>
  <Paragraphs>852</Paragraphs>
  <Slides>118</Slides>
  <Notes>118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118</vt:i4>
      </vt:variant>
    </vt:vector>
  </HeadingPairs>
  <TitlesOfParts>
    <vt:vector size="127" baseType="lpstr">
      <vt:lpstr>Proxima Nova</vt:lpstr>
      <vt:lpstr>Consolas</vt:lpstr>
      <vt:lpstr>Work Sans</vt:lpstr>
      <vt:lpstr>Verdana</vt:lpstr>
      <vt:lpstr>Arial</vt:lpstr>
      <vt:lpstr>Roboto</vt:lpstr>
      <vt:lpstr>Calibri</vt:lpstr>
      <vt:lpstr>Courier New</vt:lpstr>
      <vt:lpstr>CFP-2019</vt:lpstr>
      <vt:lpstr>¿Qué es un servidor web?</vt:lpstr>
      <vt:lpstr>¿Qué hace un servidor web?</vt:lpstr>
      <vt:lpstr>DNS</vt:lpstr>
      <vt:lpstr>HTTP</vt:lpstr>
      <vt:lpstr>HTTP y el navegador</vt:lpstr>
      <vt:lpstr>Nest: un framework backend</vt:lpstr>
      <vt:lpstr>Webserver en Nest</vt:lpstr>
      <vt:lpstr>Crear el proyecto</vt:lpstr>
      <vt:lpstr>Conectar un remoto en git y pushear</vt:lpstr>
      <vt:lpstr>Iniciar el proyecto</vt:lpstr>
      <vt:lpstr>Ver el Hello World</vt:lpstr>
      <vt:lpstr>API (para el futuro)</vt:lpstr>
      <vt:lpstr>Presentación de PowerPoint</vt:lpstr>
      <vt:lpstr>¿Qué está pasando?</vt:lpstr>
      <vt:lpstr>Servir archivos estáticos</vt:lpstr>
      <vt:lpstr>Crear el sitio estático</vt:lpstr>
      <vt:lpstr>Presentación de PowerPoint</vt:lpstr>
      <vt:lpstr>Rutas</vt:lpstr>
      <vt:lpstr>Cache y Refresco</vt:lpstr>
      <vt:lpstr>Front End</vt:lpstr>
      <vt:lpstr>Organización de los datos</vt:lpstr>
      <vt:lpstr>Qué es JSON? </vt:lpstr>
      <vt:lpstr>Agregar y acceder a miembros</vt:lpstr>
      <vt:lpstr>Agregar y acceder a miembros</vt:lpstr>
      <vt:lpstr>Claves</vt:lpstr>
      <vt:lpstr>Valores en JSON</vt:lpstr>
      <vt:lpstr>Ventajas</vt:lpstr>
      <vt:lpstr>Presentación de PowerPoint</vt:lpstr>
      <vt:lpstr>Objetivo final</vt:lpstr>
      <vt:lpstr>Modelo de datos</vt:lpstr>
      <vt:lpstr>Código HTML</vt:lpstr>
      <vt:lpstr>Código JS</vt:lpstr>
      <vt:lpstr>Código JS</vt:lpstr>
      <vt:lpstr>Código JS</vt:lpstr>
      <vt:lpstr>Código JS</vt:lpstr>
      <vt:lpstr>Presentación de PowerPoint</vt:lpstr>
      <vt:lpstr>Parámetros</vt:lpstr>
      <vt:lpstr>Parámetros</vt:lpstr>
      <vt:lpstr>Arrow Functions</vt:lpstr>
      <vt:lpstr>Back-end</vt:lpstr>
      <vt:lpstr>Carrito de compras</vt:lpstr>
      <vt:lpstr>Limitaciones</vt:lpstr>
      <vt:lpstr>Arquitectura de Sistemas Web</vt:lpstr>
      <vt:lpstr>Cliente</vt:lpstr>
      <vt:lpstr>Pasos:</vt:lpstr>
      <vt:lpstr>API</vt:lpstr>
      <vt:lpstr>REST</vt:lpstr>
      <vt:lpstr>REST</vt:lpstr>
      <vt:lpstr>API REST - EJEMPLO</vt:lpstr>
      <vt:lpstr>Manejo de errores en REST</vt:lpstr>
      <vt:lpstr>Presentación de PowerPoint</vt:lpstr>
      <vt:lpstr>Mockear una API</vt:lpstr>
      <vt:lpstr>Creemos un archivo JSON</vt:lpstr>
      <vt:lpstr>Ejemplo</vt:lpstr>
      <vt:lpstr>Ver la respuesta JSON </vt:lpstr>
      <vt:lpstr>Ejemplo de respuesta</vt:lpstr>
      <vt:lpstr>JSON en el navegador</vt:lpstr>
      <vt:lpstr>Presentación de PowerPoint</vt:lpstr>
      <vt:lpstr>Consumir la API mockeada</vt:lpstr>
      <vt:lpstr>Ajax en ES7</vt:lpstr>
      <vt:lpstr>AWAIT y ASYNC</vt:lpstr>
      <vt:lpstr>Await</vt:lpstr>
      <vt:lpstr>Presentación de PowerPoint</vt:lpstr>
      <vt:lpstr>Recibir JSON</vt:lpstr>
      <vt:lpstr>¿Y si el archivo no existe?</vt:lpstr>
      <vt:lpstr>Presentación de PowerPoint</vt:lpstr>
      <vt:lpstr>Presentación de PowerPoint</vt:lpstr>
      <vt:lpstr>Y qué pasa si la descarga no se puede hacer? Promesas (Terminología)</vt:lpstr>
      <vt:lpstr>Presentación de PowerPoint</vt:lpstr>
      <vt:lpstr>Funcionamiento</vt:lpstr>
      <vt:lpstr>Back-end</vt:lpstr>
      <vt:lpstr>Servidor estático vs dinámico</vt:lpstr>
      <vt:lpstr>Rutas</vt:lpstr>
      <vt:lpstr>REST</vt:lpstr>
      <vt:lpstr>API REST - EJEMPLO</vt:lpstr>
      <vt:lpstr>API Rest</vt:lpstr>
      <vt:lpstr>Pretty URLs</vt:lpstr>
      <vt:lpstr>Pretty URLs</vt:lpstr>
      <vt:lpstr>Routing</vt:lpstr>
      <vt:lpstr>Diagramas de flujo</vt:lpstr>
      <vt:lpstr>Que vamos a crear?</vt:lpstr>
      <vt:lpstr>Crear un servicio</vt:lpstr>
      <vt:lpstr>Crear un servicio</vt:lpstr>
      <vt:lpstr>Código del servicio</vt:lpstr>
      <vt:lpstr>Crear un Controller</vt:lpstr>
      <vt:lpstr>app.module.js</vt:lpstr>
      <vt:lpstr>Probando el servicio</vt:lpstr>
      <vt:lpstr>Llamando al servicio desde el Front</vt:lpstr>
      <vt:lpstr>Presentación de PowerPoint</vt:lpstr>
      <vt:lpstr>¿Qué es MVC?</vt:lpstr>
      <vt:lpstr>¿Qué es MVC? </vt:lpstr>
      <vt:lpstr>Vista - Responsabilidades</vt:lpstr>
      <vt:lpstr>Modelo - Responsabilidades</vt:lpstr>
      <vt:lpstr>Presentación de PowerPoint</vt:lpstr>
      <vt:lpstr>Service</vt:lpstr>
      <vt:lpstr>Controller</vt:lpstr>
      <vt:lpstr>Parámetros en la URL</vt:lpstr>
      <vt:lpstr>Parametros en la URL: Ejercicio</vt:lpstr>
      <vt:lpstr>Parametros en la URL: Solucion - controlador</vt:lpstr>
      <vt:lpstr>Parametros en la URL: Solucion - servicio</vt:lpstr>
      <vt:lpstr>Inyección de dependencias</vt:lpstr>
      <vt:lpstr>Inyección de dependencias</vt:lpstr>
      <vt:lpstr>Inyección en NestJS</vt:lpstr>
      <vt:lpstr>Usar una dependencia inyectada</vt:lpstr>
      <vt:lpstr>Presentación de PowerPoint</vt:lpstr>
      <vt:lpstr>Desarrollo Full Stack</vt:lpstr>
      <vt:lpstr>Programar una API</vt:lpstr>
      <vt:lpstr>Postman</vt:lpstr>
      <vt:lpstr>Postman</vt:lpstr>
      <vt:lpstr>Postman</vt:lpstr>
      <vt:lpstr>Postman</vt:lpstr>
      <vt:lpstr>Presentación de PowerPoint</vt:lpstr>
      <vt:lpstr>Entidad</vt:lpstr>
      <vt:lpstr>Service</vt:lpstr>
      <vt:lpstr>Service</vt:lpstr>
      <vt:lpstr>Presentación de PowerPoint</vt:lpstr>
      <vt:lpstr>GET Individual</vt:lpstr>
      <vt:lpstr>Controller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Mariela Gonzalez</dc:creator>
  <cp:lastModifiedBy>Mariela Gonzalez</cp:lastModifiedBy>
  <cp:revision>9</cp:revision>
  <dcterms:modified xsi:type="dcterms:W3CDTF">2019-09-02T21:44:07Z</dcterms:modified>
</cp:coreProperties>
</file>